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0" r:id="rId4"/>
    <p:sldMasterId id="2147483785" r:id="rId5"/>
    <p:sldMasterId id="2147483799" r:id="rId6"/>
    <p:sldMasterId id="2147483811" r:id="rId7"/>
  </p:sldMasterIdLst>
  <p:notesMasterIdLst>
    <p:notesMasterId r:id="rId46"/>
  </p:notesMasterIdLst>
  <p:handoutMasterIdLst>
    <p:handoutMasterId r:id="rId47"/>
  </p:handoutMasterIdLst>
  <p:sldIdLst>
    <p:sldId id="513" r:id="rId8"/>
    <p:sldId id="541" r:id="rId9"/>
    <p:sldId id="641" r:id="rId10"/>
    <p:sldId id="652" r:id="rId11"/>
    <p:sldId id="542" r:id="rId12"/>
    <p:sldId id="642" r:id="rId13"/>
    <p:sldId id="643" r:id="rId14"/>
    <p:sldId id="644" r:id="rId15"/>
    <p:sldId id="645" r:id="rId16"/>
    <p:sldId id="646" r:id="rId17"/>
    <p:sldId id="615" r:id="rId18"/>
    <p:sldId id="647" r:id="rId19"/>
    <p:sldId id="616" r:id="rId20"/>
    <p:sldId id="617" r:id="rId21"/>
    <p:sldId id="618" r:id="rId22"/>
    <p:sldId id="619" r:id="rId23"/>
    <p:sldId id="620" r:id="rId24"/>
    <p:sldId id="622" r:id="rId25"/>
    <p:sldId id="631" r:id="rId26"/>
    <p:sldId id="648" r:id="rId27"/>
    <p:sldId id="621" r:id="rId28"/>
    <p:sldId id="632" r:id="rId29"/>
    <p:sldId id="634" r:id="rId30"/>
    <p:sldId id="633" r:id="rId31"/>
    <p:sldId id="635" r:id="rId32"/>
    <p:sldId id="636" r:id="rId33"/>
    <p:sldId id="624" r:id="rId34"/>
    <p:sldId id="637" r:id="rId35"/>
    <p:sldId id="625" r:id="rId36"/>
    <p:sldId id="649" r:id="rId37"/>
    <p:sldId id="650" r:id="rId38"/>
    <p:sldId id="651" r:id="rId39"/>
    <p:sldId id="627" r:id="rId40"/>
    <p:sldId id="640" r:id="rId41"/>
    <p:sldId id="628" r:id="rId42"/>
    <p:sldId id="629" r:id="rId43"/>
    <p:sldId id="630" r:id="rId44"/>
    <p:sldId id="614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Xi" id="{62716F35-B00C-46E0-8935-41E5F628D92F}">
          <p14:sldIdLst>
            <p14:sldId id="513"/>
            <p14:sldId id="541"/>
            <p14:sldId id="641"/>
            <p14:sldId id="652"/>
            <p14:sldId id="542"/>
            <p14:sldId id="642"/>
            <p14:sldId id="643"/>
            <p14:sldId id="644"/>
            <p14:sldId id="645"/>
            <p14:sldId id="646"/>
            <p14:sldId id="615"/>
            <p14:sldId id="647"/>
            <p14:sldId id="616"/>
            <p14:sldId id="617"/>
            <p14:sldId id="618"/>
            <p14:sldId id="619"/>
            <p14:sldId id="620"/>
            <p14:sldId id="622"/>
            <p14:sldId id="631"/>
            <p14:sldId id="648"/>
            <p14:sldId id="621"/>
            <p14:sldId id="632"/>
            <p14:sldId id="634"/>
            <p14:sldId id="633"/>
            <p14:sldId id="635"/>
            <p14:sldId id="636"/>
            <p14:sldId id="624"/>
            <p14:sldId id="637"/>
            <p14:sldId id="625"/>
            <p14:sldId id="649"/>
            <p14:sldId id="650"/>
            <p14:sldId id="651"/>
            <p14:sldId id="627"/>
            <p14:sldId id="640"/>
            <p14:sldId id="628"/>
            <p14:sldId id="629"/>
            <p14:sldId id="630"/>
            <p14:sldId id="614"/>
          </p14:sldIdLst>
        </p14:section>
      </p14:sectionLst>
    </p:ext>
    <p:ext uri="{EFAFB233-063F-42B5-8137-9DF3F51BA10A}">
      <p15:sldGuideLst xmlns:p15="http://schemas.microsoft.com/office/powerpoint/2012/main">
        <p15:guide id="1" pos="257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1722" userDrawn="1">
          <p15:clr>
            <a:srgbClr val="A4A3A4"/>
          </p15:clr>
        </p15:guide>
        <p15:guide id="4" orient="horz" pos="3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75"/>
    <a:srgbClr val="D9D9D9"/>
    <a:srgbClr val="042150"/>
    <a:srgbClr val="008FD1"/>
    <a:srgbClr val="0098D7"/>
    <a:srgbClr val="00578D"/>
    <a:srgbClr val="00B9E4"/>
    <a:srgbClr val="2B81E9"/>
    <a:srgbClr val="3A82D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354" autoAdjust="0"/>
  </p:normalViewPr>
  <p:slideViewPr>
    <p:cSldViewPr>
      <p:cViewPr varScale="1">
        <p:scale>
          <a:sx n="73" d="100"/>
          <a:sy n="73" d="100"/>
        </p:scale>
        <p:origin x="316" y="36"/>
      </p:cViewPr>
      <p:guideLst>
        <p:guide pos="257"/>
        <p:guide orient="horz" pos="4065"/>
        <p:guide orient="horz" pos="1722"/>
        <p:guide orient="horz" pos="35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C644-C3C8-4A22-8360-20872025F073}" type="datetimeFigureOut">
              <a:rPr lang="fr-BE" smtClean="0"/>
              <a:t>21-05-25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D685-205B-4BCF-8032-289C1D3D2B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946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1E6DA-C9AA-4338-9810-044D4C69636A}" type="datetimeFigureOut">
              <a:rPr lang="fr-BE" smtClean="0"/>
              <a:t>21-05-25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4116-D9FD-4DEC-A732-8F55C86418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05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116-D9FD-4DEC-A732-8F55C864185C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997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116-D9FD-4DEC-A732-8F55C864185C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0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116-D9FD-4DEC-A732-8F55C864185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23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PDATES INFO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0" y="1298500"/>
            <a:ext cx="11640616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Thermo King 2019. Strictly confidential.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Updates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640616" cy="4195762"/>
          </a:xfrm>
        </p:spPr>
        <p:txBody>
          <a:bodyPr lIns="432000" tIns="144000">
            <a:normAutofit/>
          </a:bodyPr>
          <a:lstStyle>
            <a:lvl1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chemeClr val="accent1"/>
                </a:solidFill>
              </a:defRPr>
            </a:lvl3pPr>
            <a:lvl4pPr marL="357188" indent="-1778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Century Gothic" panose="020B0502020202020204" pitchFamily="34" charset="0"/>
              <a:buChar char="–"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spcAft>
                <a:spcPts val="1200"/>
              </a:spcAft>
              <a:buNone/>
              <a:defRPr sz="1050" i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00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7553"/>
            <a:ext cx="11898000" cy="709200"/>
          </a:xfrm>
        </p:spPr>
        <p:txBody>
          <a:bodyPr lIns="216000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1292400"/>
            <a:ext cx="12193200" cy="5565600"/>
          </a:xfrm>
          <a:solidFill>
            <a:schemeClr val="accent3">
              <a:lumMod val="40000"/>
              <a:lumOff val="60000"/>
            </a:schemeClr>
          </a:solidFill>
        </p:spPr>
        <p:txBody>
          <a:bodyPr lIns="216000" tIns="144000"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654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na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544641"/>
            <a:ext cx="9072563" cy="964481"/>
          </a:xfrm>
        </p:spPr>
        <p:txBody>
          <a:bodyPr lIns="432000" tIns="14400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2000" cap="none" baseline="0">
                <a:solidFill>
                  <a:schemeClr val="accent1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461138" y="4725144"/>
            <a:ext cx="1584325" cy="1582738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company</a:t>
            </a:r>
            <a:r>
              <a:rPr lang="fr-BE" dirty="0"/>
              <a:t>’</a:t>
            </a:r>
            <a:r>
              <a:rPr lang="en-US" dirty="0"/>
              <a:t>s logo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0" y="1484315"/>
            <a:ext cx="9072563" cy="2060575"/>
          </a:xfrm>
        </p:spPr>
        <p:txBody>
          <a:bodyPr lIns="432000" anchor="b">
            <a:normAutofit/>
          </a:bodyPr>
          <a:lstStyle>
            <a:lvl1pPr marL="0" indent="0">
              <a:buNone/>
              <a:defRPr lang="fr-FR" sz="3200" b="0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fr-FR" sz="4400" b="1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09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1897065"/>
            <a:ext cx="9072563" cy="4700587"/>
          </a:xfr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98502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6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98502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908095"/>
            <a:ext cx="9072563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00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28" y="1228729"/>
            <a:ext cx="7321973" cy="501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704430" y="104777"/>
            <a:ext cx="7588673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378601"/>
      </p:ext>
    </p:extLst>
  </p:cSld>
  <p:clrMapOvr>
    <a:masterClrMapping/>
  </p:clrMapOvr>
  <p:transition spd="med" advTm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na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44824"/>
            <a:ext cx="12192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4639"/>
            <a:ext cx="9072563" cy="964481"/>
          </a:xfrm>
        </p:spPr>
        <p:txBody>
          <a:bodyPr lIns="432000" tIns="14400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2000" cap="none" baseline="0">
                <a:solidFill>
                  <a:schemeClr val="accent1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Thermo King 2019. Strictly confidential.</a:t>
            </a:r>
            <a:endParaRPr lang="fr-BE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461137" y="4725144"/>
            <a:ext cx="1584325" cy="1582738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company</a:t>
            </a:r>
            <a:r>
              <a:rPr lang="fr-BE" dirty="0"/>
              <a:t>’</a:t>
            </a:r>
            <a:r>
              <a:rPr lang="en-US" dirty="0"/>
              <a:t>s logo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-1" y="1484313"/>
            <a:ext cx="9072563" cy="2060575"/>
          </a:xfrm>
        </p:spPr>
        <p:txBody>
          <a:bodyPr lIns="432000" anchor="b">
            <a:normAutofit/>
          </a:bodyPr>
          <a:lstStyle>
            <a:lvl1pPr marL="0" indent="0">
              <a:buNone/>
              <a:defRPr lang="fr-FR" sz="3200" b="0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fr-FR" sz="4400" b="1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3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0" y="1897063"/>
            <a:ext cx="9072563" cy="4700587"/>
          </a:xfr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8500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Thermo King 2019. Strictly confidential.</a:t>
            </a:r>
            <a:endParaRPr lang="fr-BE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8500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08095"/>
            <a:ext cx="9072563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Thermo King 2019. Strictly confidential.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0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46001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na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4639"/>
            <a:ext cx="9072563" cy="964481"/>
          </a:xfrm>
        </p:spPr>
        <p:txBody>
          <a:bodyPr lIns="432000" tIns="14400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2000" cap="none" baseline="0">
                <a:solidFill>
                  <a:schemeClr val="accent1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461137" y="4725144"/>
            <a:ext cx="1584325" cy="1582738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company</a:t>
            </a:r>
            <a:r>
              <a:rPr lang="fr-BE" dirty="0"/>
              <a:t>’</a:t>
            </a:r>
            <a:r>
              <a:rPr lang="en-US" dirty="0"/>
              <a:t>s logo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-1" y="1484313"/>
            <a:ext cx="9072563" cy="2060575"/>
          </a:xfrm>
        </p:spPr>
        <p:txBody>
          <a:bodyPr lIns="432000" anchor="b">
            <a:normAutofit/>
          </a:bodyPr>
          <a:lstStyle>
            <a:lvl1pPr marL="0" indent="0">
              <a:buNone/>
              <a:defRPr lang="fr-FR" sz="3200" b="0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fr-FR" sz="4400" b="1" kern="1200" cap="all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30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0 USER INTRO TEMPLATE - compan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8500"/>
            <a:ext cx="11424592" cy="598487"/>
          </a:xfrm>
        </p:spPr>
        <p:txBody>
          <a:bodyPr lIns="216000" tIns="46800"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5"/>
            <a:ext cx="11424592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424592" cy="4182190"/>
          </a:xfrm>
        </p:spPr>
        <p:txBody>
          <a:bodyPr lIns="432000" tIns="144000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lang="en-US" sz="1400" kern="1200" cap="none" baseline="0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1pPr>
            <a:lvl2pPr marL="228600" indent="-2286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defRPr lang="en-US" sz="1400" kern="1200" cap="none" dirty="0" smtClean="0">
                <a:solidFill>
                  <a:srgbClr val="111E39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lang="en-US" sz="1400" b="1" kern="1200" cap="all" baseline="0" dirty="0" smtClean="0">
                <a:solidFill>
                  <a:srgbClr val="0098D7"/>
                </a:solidFill>
                <a:latin typeface="+mn-lt"/>
                <a:ea typeface="+mn-ea"/>
                <a:cs typeface="+mn-cs"/>
              </a:defRPr>
            </a:lvl3pPr>
            <a:lvl4pPr marL="493713" indent="-228600"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lang="en-US" sz="1100" kern="12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699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0" y="1897063"/>
            <a:ext cx="9072563" cy="4960937"/>
          </a:xfr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8500"/>
            <a:ext cx="9072563" cy="598487"/>
          </a:xfrm>
        </p:spPr>
        <p:txBody>
          <a:bodyPr lIns="216000" tIns="46800"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73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USER INTRO TEMPLATE - compan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8500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08095"/>
            <a:ext cx="9072563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 b="1" cap="all" baseline="0">
                <a:solidFill>
                  <a:srgbClr val="0098D7"/>
                </a:solidFill>
              </a:defRPr>
            </a:lvl4pPr>
            <a:lvl5pPr marL="357188" indent="-171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100" cap="none">
                <a:solidFill>
                  <a:schemeClr val="tx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07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4" y="143638"/>
            <a:ext cx="1799957" cy="2887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4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Thermo King 2019. Strictly confidential.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54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4" y="143638"/>
            <a:ext cx="1799957" cy="2887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4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Thermo King 2019. Strictly confidential.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53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4" y="143638"/>
            <a:ext cx="1799957" cy="2887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4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5" y="143640"/>
            <a:ext cx="1799957" cy="2887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6" y="6492877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33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19.xml"/><Relationship Id="rId5" Type="http://schemas.openxmlformats.org/officeDocument/2006/relationships/slide" Target="slide29.xml"/><Relationship Id="rId15" Type="http://schemas.openxmlformats.org/officeDocument/2006/relationships/image" Target="../media/image6.jpg"/><Relationship Id="rId10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slide" Target="slide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.europe@thermoking.com?subject=TK%20presentation%20feedback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 b="31697"/>
          <a:stretch/>
        </p:blipFill>
        <p:spPr>
          <a:xfrm>
            <a:off x="-1" y="1292225"/>
            <a:ext cx="12192001" cy="5593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5047" y="5652163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Version 5.0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0" y="549275"/>
            <a:ext cx="12192000" cy="742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3000" b="1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GB" sz="3000" b="1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000" b="1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AND MULTI-TEMPERATURE REFRIGERATION FOR TRAILERS</a:t>
            </a:r>
            <a:endParaRPr lang="en-GB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63906" y="2132856"/>
            <a:ext cx="2445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FFFF"/>
                </a:solidFill>
                <a:latin typeface="FoundryFormSansBlonde-Demi"/>
              </a:rPr>
              <a:t>You win. Always.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-32782" y="1292225"/>
            <a:ext cx="12192000" cy="5677763"/>
          </a:xfrm>
          <a:prstGeom prst="rect">
            <a:avLst/>
          </a:prstGeom>
          <a:solidFill>
            <a:schemeClr val="bg2">
              <a:lumMod val="10000"/>
              <a:alpha val="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62" y="1681668"/>
            <a:ext cx="1468069" cy="146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384" y="5877852"/>
            <a:ext cx="6040051" cy="430887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FormSansBlonde-Demi"/>
              </a:rPr>
              <a:t>2019 MODEL – </a:t>
            </a:r>
            <a:r>
              <a:rPr lang="en-GB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FormSansBlonde-Demi"/>
              </a:rPr>
              <a:t>NRMM STAGE V CERTIFIED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D4758E9-BB03-CF40-9996-591B2166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786276" y="6098778"/>
            <a:ext cx="2170774" cy="75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937794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" y="1268760"/>
            <a:ext cx="12191999" cy="56166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3332" y="5388347"/>
            <a:ext cx="2445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FFFF"/>
                </a:solidFill>
                <a:latin typeface="FoundryFormSansBlonde-Demi"/>
              </a:rPr>
              <a:t>You win. Always.</a:t>
            </a:r>
            <a:endParaRPr lang="en-GB" b="1" dirty="0"/>
          </a:p>
        </p:txBody>
      </p:sp>
      <p:pic>
        <p:nvPicPr>
          <p:cNvPr id="10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4869390"/>
            <a:ext cx="1468800" cy="1468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640616" cy="41821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/>
              <a:t>SLXi</a:t>
            </a:r>
            <a:r>
              <a:rPr lang="en-US" dirty="0"/>
              <a:t> is offered as an extensive range of </a:t>
            </a:r>
            <a:r>
              <a:rPr lang="en-US" b="1" dirty="0"/>
              <a:t>single and multi-temperature units</a:t>
            </a:r>
            <a:r>
              <a:rPr lang="en-US" dirty="0"/>
              <a:t>, </a:t>
            </a:r>
            <a:r>
              <a:rPr lang="en-GB" dirty="0"/>
              <a:t>customized with </a:t>
            </a:r>
            <a:r>
              <a:rPr lang="en-GB" b="1" dirty="0"/>
              <a:t>performance-enhancing </a:t>
            </a:r>
            <a:r>
              <a:rPr lang="en-US" b="1" dirty="0"/>
              <a:t>options</a:t>
            </a:r>
            <a:r>
              <a:rPr lang="en-US" dirty="0"/>
              <a:t>, to give you precisely the capabilities you need for your business.</a:t>
            </a:r>
            <a:endParaRPr lang="en-GB" dirty="0">
              <a:solidFill>
                <a:srgbClr val="0098D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420072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98D7"/>
                </a:solidFill>
              </a:rPr>
              <a:t>SLXi</a:t>
            </a:r>
            <a:r>
              <a:rPr lang="en-US" sz="2000" b="1" dirty="0">
                <a:solidFill>
                  <a:srgbClr val="0098D7"/>
                </a:solidFill>
              </a:rPr>
              <a:t> PRODUCT RANGE.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491" y="4212618"/>
            <a:ext cx="1284086" cy="259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35"/>
          <a:stretch/>
        </p:blipFill>
        <p:spPr>
          <a:xfrm>
            <a:off x="6293491" y="3798996"/>
            <a:ext cx="882630" cy="304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0830" y="3798996"/>
            <a:ext cx="3679588" cy="41362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1200" dirty="0">
                <a:solidFill>
                  <a:srgbClr val="111E39"/>
                </a:solidFill>
              </a:rPr>
              <a:t>Optional for all standard models</a:t>
            </a:r>
            <a:endParaRPr lang="en-GB" sz="1200" dirty="0">
              <a:solidFill>
                <a:srgbClr val="111E3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830" y="4147302"/>
            <a:ext cx="3679588" cy="660582"/>
          </a:xfrm>
          <a:prstGeom prst="rect">
            <a:avLst/>
          </a:prstGeom>
          <a:noFill/>
        </p:spPr>
        <p:txBody>
          <a:bodyPr wrap="none" lIns="0" r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111E39"/>
                </a:solidFill>
              </a:rPr>
              <a:t>Available for SLXi-300 and SLXi Spectrum models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111E39"/>
                </a:solidFill>
              </a:rPr>
              <a:t>PIEK Certified Sound Level</a:t>
            </a:r>
            <a:endParaRPr lang="en-GB" sz="1200" dirty="0">
              <a:solidFill>
                <a:srgbClr val="111E39"/>
              </a:solidFill>
            </a:endParaRPr>
          </a:p>
        </p:txBody>
      </p:sp>
      <p:pic>
        <p:nvPicPr>
          <p:cNvPr id="15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48823"/>
          <a:stretch/>
        </p:blipFill>
        <p:spPr>
          <a:xfrm>
            <a:off x="280891" y="2764146"/>
            <a:ext cx="2862781" cy="23414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50000"/>
          <a:stretch/>
        </p:blipFill>
        <p:spPr>
          <a:xfrm>
            <a:off x="2922156" y="3732355"/>
            <a:ext cx="2933219" cy="23438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"/>
          <a:stretch/>
        </p:blipFill>
        <p:spPr>
          <a:xfrm>
            <a:off x="0" y="1292225"/>
            <a:ext cx="12192000" cy="55931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INTELLIGENCE AND 24/7 CONNECTIVITY AS STANDARD</a:t>
            </a:r>
          </a:p>
        </p:txBody>
      </p:sp>
      <p:pic>
        <p:nvPicPr>
          <p:cNvPr id="9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3332" y="5388347"/>
            <a:ext cx="2445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FFFF"/>
                </a:solidFill>
                <a:latin typeface="FoundryFormSansBlonde-Demi"/>
              </a:rPr>
              <a:t>You win. Always.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3" y="4869390"/>
            <a:ext cx="1468069" cy="1468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INTELLIGENCE AND 24/7 CONNECTIVITY AS STANDARD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910" y="2235616"/>
            <a:ext cx="11568608" cy="406443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EVERY </a:t>
            </a:r>
            <a:r>
              <a:rPr lang="en-US" b="1" dirty="0" err="1">
                <a:solidFill>
                  <a:schemeClr val="tx1"/>
                </a:solidFill>
              </a:rPr>
              <a:t>SLXi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comes with </a:t>
            </a:r>
            <a:r>
              <a:rPr lang="en-US" b="1" dirty="0">
                <a:solidFill>
                  <a:schemeClr val="tx1"/>
                </a:solidFill>
              </a:rPr>
              <a:t>TK </a:t>
            </a:r>
            <a:r>
              <a:rPr lang="en-US" b="1" dirty="0" err="1">
                <a:solidFill>
                  <a:schemeClr val="tx1"/>
                </a:solidFill>
              </a:rPr>
              <a:t>BlueBox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communication device and </a:t>
            </a:r>
            <a:r>
              <a:rPr lang="en-US" b="1" dirty="0">
                <a:solidFill>
                  <a:schemeClr val="tx1"/>
                </a:solidFill>
              </a:rPr>
              <a:t>Bluetooth®</a:t>
            </a:r>
            <a:r>
              <a:rPr lang="en-US" dirty="0">
                <a:solidFill>
                  <a:schemeClr val="tx1"/>
                </a:solidFill>
              </a:rPr>
              <a:t> as standard.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solidFill>
                  <a:schemeClr val="tx1"/>
                </a:solidFill>
              </a:rPr>
              <a:t>SLXi</a:t>
            </a:r>
            <a:r>
              <a:rPr lang="en-US" dirty="0">
                <a:solidFill>
                  <a:schemeClr val="tx1"/>
                </a:solidFill>
              </a:rPr>
              <a:t> is the industry’s first fully telematics-enabled unit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Total connectivity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proactively manage your fleet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60" y="1409978"/>
            <a:ext cx="1185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TOTAL CONNECTIVITY WITH THE NEW TK </a:t>
            </a:r>
            <a:r>
              <a:rPr lang="en-US" sz="2000" b="1" dirty="0" err="1">
                <a:solidFill>
                  <a:srgbClr val="0098D7"/>
                </a:solidFill>
              </a:rPr>
              <a:t>BLUEBOX</a:t>
            </a:r>
            <a:r>
              <a:rPr lang="en-US" sz="2000" b="1" dirty="0">
                <a:solidFill>
                  <a:srgbClr val="0098D7"/>
                </a:solidFill>
              </a:rPr>
              <a:t> COMMUNICATION DEVICE INCLUDING BLUETOOTH®.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723" y="3666688"/>
            <a:ext cx="5723709" cy="2633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92" y="3666688"/>
            <a:ext cx="5688631" cy="2633366"/>
          </a:xfrm>
          <a:prstGeom prst="rect">
            <a:avLst/>
          </a:prstGeom>
        </p:spPr>
      </p:pic>
      <p:pic>
        <p:nvPicPr>
          <p:cNvPr id="10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188640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INTELLIGENCE AND 24/7 CONNECTIVITY AS STANDARD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2" y="2330082"/>
            <a:ext cx="12192000" cy="426727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Bluetooth® enabled </a:t>
            </a:r>
          </a:p>
          <a:p>
            <a:pPr marL="5715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communicate free of charge with your smartphone or tablet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Easily installed on iOS or Android devices.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Cellular service is available with subscription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Real-time information to view and monitor: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s</a:t>
            </a:r>
            <a:r>
              <a:rPr lang="en-US" sz="1400" dirty="0">
                <a:solidFill>
                  <a:schemeClr val="tx1"/>
                </a:solidFill>
              </a:rPr>
              <a:t>et point, return air and discharge air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d</a:t>
            </a:r>
            <a:r>
              <a:rPr lang="en-US" sz="1400" dirty="0">
                <a:solidFill>
                  <a:schemeClr val="tx1"/>
                </a:solidFill>
              </a:rPr>
              <a:t>oor status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f</a:t>
            </a:r>
            <a:r>
              <a:rPr lang="en-US" sz="1400" dirty="0">
                <a:solidFill>
                  <a:schemeClr val="tx1"/>
                </a:solidFill>
              </a:rPr>
              <a:t>uel status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a</a:t>
            </a:r>
            <a:r>
              <a:rPr lang="en-US" sz="1400" dirty="0">
                <a:solidFill>
                  <a:schemeClr val="tx1"/>
                </a:solidFill>
              </a:rPr>
              <a:t>larm status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o</a:t>
            </a:r>
            <a:r>
              <a:rPr lang="en-US" sz="1400" dirty="0">
                <a:solidFill>
                  <a:schemeClr val="tx1"/>
                </a:solidFill>
              </a:rPr>
              <a:t>perating mode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sz="1400" dirty="0"/>
              <a:t>D</a:t>
            </a:r>
            <a:r>
              <a:rPr lang="en-US" sz="1400" dirty="0">
                <a:solidFill>
                  <a:schemeClr val="tx1"/>
                </a:solidFill>
              </a:rPr>
              <a:t>ealer locations and contact information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607" y="3076557"/>
            <a:ext cx="5519934" cy="320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360" y="1409978"/>
            <a:ext cx="1185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TOTAL CONNECTIVITY WITH THE NEW TK </a:t>
            </a:r>
            <a:r>
              <a:rPr lang="en-US" sz="2000" b="1" dirty="0" err="1">
                <a:solidFill>
                  <a:srgbClr val="0098D7"/>
                </a:solidFill>
              </a:rPr>
              <a:t>BLUEBOX</a:t>
            </a:r>
            <a:r>
              <a:rPr lang="en-US" sz="2000" b="1" dirty="0">
                <a:solidFill>
                  <a:srgbClr val="0098D7"/>
                </a:solidFill>
              </a:rPr>
              <a:t> COMMUNICATION DEVICE INCLUDING BLUETOOTH®.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354" y="2235617"/>
            <a:ext cx="5688632" cy="46159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INTELLIGENCE AND 24/7 CONNECTIVITY AS STANDARD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2348879"/>
            <a:ext cx="12192000" cy="390966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EVERY </a:t>
            </a:r>
            <a:r>
              <a:rPr lang="en-US" b="1" dirty="0" err="1">
                <a:solidFill>
                  <a:schemeClr val="tx1"/>
                </a:solidFill>
              </a:rPr>
              <a:t>SLXi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has 2-way communication capability.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 and manage your unit wherever you are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in control remotely: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start or stop the unit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change the temperature set point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initiate defrost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perform a pre-trip inspection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clear alarms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change the operating mode continuous run/cycle sentry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60" y="1409978"/>
            <a:ext cx="1185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TOTAL CONNECTIVITY WITH THE NEW TK </a:t>
            </a:r>
            <a:r>
              <a:rPr lang="en-US" sz="2000" b="1" dirty="0" err="1">
                <a:solidFill>
                  <a:srgbClr val="0098D7"/>
                </a:solidFill>
              </a:rPr>
              <a:t>BLUEBOX</a:t>
            </a:r>
            <a:r>
              <a:rPr lang="en-US" sz="2000" b="1" dirty="0">
                <a:solidFill>
                  <a:srgbClr val="0098D7"/>
                </a:solidFill>
              </a:rPr>
              <a:t> COMMUNICATION DEVICE INCLUDING BLUETOOTH®.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SAVING WITH PRECISE TEMPERATURE CONTROL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773856"/>
            <a:ext cx="12192000" cy="50679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Specific choice of profiles: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accurate temperature control for highly sensitive loads 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substantially reduced fuel consumption for less sensitive cargoes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SR-3 controller with </a:t>
            </a:r>
            <a:r>
              <a:rPr lang="en-US" sz="1300" dirty="0" err="1">
                <a:solidFill>
                  <a:prstClr val="black"/>
                </a:solidFill>
              </a:rPr>
              <a:t>OptiSet</a:t>
            </a:r>
            <a:r>
              <a:rPr lang="en-US" sz="1300" dirty="0">
                <a:solidFill>
                  <a:prstClr val="black"/>
                </a:solidFill>
              </a:rPr>
              <a:t>™ Plus customizable operating parameters </a:t>
            </a:r>
            <a:endParaRPr lang="en-US" sz="13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79463" lvl="3" indent="-285750"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best setup for your particular needs – virtually eliminates the risk of operator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For </a:t>
            </a:r>
            <a:r>
              <a:rPr lang="en-US" sz="1300" b="1" dirty="0">
                <a:solidFill>
                  <a:schemeClr val="tx1"/>
                </a:solidFill>
              </a:rPr>
              <a:t>Fuel economy</a:t>
            </a:r>
            <a:r>
              <a:rPr lang="en-US" sz="1300" dirty="0">
                <a:solidFill>
                  <a:schemeClr val="tx1"/>
                </a:solidFill>
              </a:rPr>
              <a:t>: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a 27% larger condenser coil reduces engine speeds 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cuts fuel consumption 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maintains/increases capacity and airflow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For </a:t>
            </a:r>
            <a:r>
              <a:rPr lang="en-US" sz="1300" b="1" dirty="0">
                <a:solidFill>
                  <a:schemeClr val="tx1"/>
                </a:solidFill>
              </a:rPr>
              <a:t>Precision Temperature Control </a:t>
            </a:r>
            <a:r>
              <a:rPr lang="en-US" sz="1300" dirty="0">
                <a:solidFill>
                  <a:schemeClr val="tx1"/>
                </a:solidFill>
              </a:rPr>
              <a:t>(PTC):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Electronic Throttling Valve (</a:t>
            </a:r>
            <a:r>
              <a:rPr lang="en-US" sz="1300" dirty="0" err="1">
                <a:solidFill>
                  <a:schemeClr val="tx1"/>
                </a:solidFill>
              </a:rPr>
              <a:t>ETV</a:t>
            </a:r>
            <a:r>
              <a:rPr lang="en-US" sz="1300" dirty="0">
                <a:solidFill>
                  <a:schemeClr val="tx1"/>
                </a:solidFill>
              </a:rPr>
              <a:t>) technology*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* </a:t>
            </a:r>
            <a:r>
              <a:rPr lang="en-US" sz="900" dirty="0" err="1">
                <a:solidFill>
                  <a:schemeClr val="tx1"/>
                </a:solidFill>
              </a:rPr>
              <a:t>SLXi</a:t>
            </a:r>
            <a:r>
              <a:rPr lang="en-US" sz="900" dirty="0">
                <a:solidFill>
                  <a:schemeClr val="tx1"/>
                </a:solidFill>
              </a:rPr>
              <a:t>-300, </a:t>
            </a:r>
            <a:r>
              <a:rPr lang="en-US" sz="900" dirty="0" err="1">
                <a:solidFill>
                  <a:schemeClr val="tx1"/>
                </a:solidFill>
              </a:rPr>
              <a:t>SLXi</a:t>
            </a:r>
            <a:r>
              <a:rPr lang="en-US" sz="900" dirty="0">
                <a:solidFill>
                  <a:schemeClr val="tx1"/>
                </a:solidFill>
              </a:rPr>
              <a:t>-400 and </a:t>
            </a:r>
            <a:r>
              <a:rPr lang="en-US" sz="900" dirty="0" err="1">
                <a:solidFill>
                  <a:schemeClr val="tx1"/>
                </a:solidFill>
              </a:rPr>
              <a:t>SLXi</a:t>
            </a:r>
            <a:r>
              <a:rPr lang="en-US" sz="900" dirty="0">
                <a:solidFill>
                  <a:schemeClr val="tx1"/>
                </a:solidFill>
              </a:rPr>
              <a:t> Spectrum</a:t>
            </a:r>
            <a:endParaRPr lang="en-US" sz="1400" dirty="0">
              <a:solidFill>
                <a:schemeClr val="tx1"/>
              </a:solidFill>
            </a:endParaRP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high frequency liquid line solenoid valve pulsing</a:t>
            </a:r>
          </a:p>
          <a:p>
            <a:pPr marL="779463" lvl="3" indent="-285750">
              <a:spcBef>
                <a:spcPts val="300"/>
              </a:spcBef>
              <a:spcAft>
                <a:spcPts val="300"/>
              </a:spcAft>
              <a:buFont typeface="Century Gothic" panose="020B0502020202020204" pitchFamily="34" charset="0"/>
              <a:buChar char="−"/>
            </a:pPr>
            <a:r>
              <a:rPr lang="en-US" sz="1300" dirty="0">
                <a:solidFill>
                  <a:schemeClr val="tx1"/>
                </a:solidFill>
              </a:rPr>
              <a:t>rapid pull-down for temperature recovery with smooth temperature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361" y="1417577"/>
            <a:ext cx="11593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FUEL SAVINGS WITH PRECISE TEMPERATURE CONTROL.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Minimizing your Total Cost of Ownership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1" y="1943039"/>
            <a:ext cx="6240017" cy="472632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Total Cost of Ownership </a:t>
            </a:r>
            <a:r>
              <a:rPr lang="en-US" dirty="0"/>
              <a:t>(</a:t>
            </a:r>
            <a:r>
              <a:rPr lang="en-US" dirty="0" err="1"/>
              <a:t>TCO</a:t>
            </a:r>
            <a:r>
              <a:rPr lang="en-US" dirty="0"/>
              <a:t>) = return on investment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Fuel</a:t>
            </a:r>
            <a:r>
              <a:rPr lang="en-US" dirty="0">
                <a:solidFill>
                  <a:schemeClr val="tx1"/>
                </a:solidFill>
              </a:rPr>
              <a:t> typically comprises more than 50% of the </a:t>
            </a:r>
            <a:r>
              <a:rPr lang="en-US" dirty="0" err="1">
                <a:solidFill>
                  <a:schemeClr val="tx1"/>
                </a:solidFill>
              </a:rPr>
              <a:t>TCO</a:t>
            </a:r>
            <a:r>
              <a:rPr lang="en-US" dirty="0">
                <a:solidFill>
                  <a:schemeClr val="tx1"/>
                </a:solidFill>
              </a:rPr>
              <a:t> over a 7 year first life. </a:t>
            </a:r>
          </a:p>
          <a:p>
            <a:pPr marL="514350" lvl="1" indent="-285750">
              <a:lnSpc>
                <a:spcPct val="150000"/>
              </a:lnSpc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substantial savings of 10-20%* on average when compared with its already impressive predecessor.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*Depending on operating profiles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Maintenance costs </a:t>
            </a:r>
            <a:r>
              <a:rPr lang="en-US" dirty="0">
                <a:solidFill>
                  <a:schemeClr val="tx1"/>
                </a:solidFill>
              </a:rPr>
              <a:t>are managed downwards and made predictable by choosing the right service contract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tx1"/>
                </a:solidFill>
              </a:rPr>
              <a:t>ThermoKare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Operating costs </a:t>
            </a:r>
            <a:r>
              <a:rPr lang="en-US" dirty="0">
                <a:solidFill>
                  <a:schemeClr val="tx1"/>
                </a:solidFill>
              </a:rPr>
              <a:t>are reduced by the careful selection of the right operating profile for each 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84" y="2224028"/>
            <a:ext cx="5789714" cy="3795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1" y="1417577"/>
            <a:ext cx="11593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THE IMPORTANCE OF THE TOTAL COST OF OWNERSHIP.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7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Minimizing your Total Cost of Ownership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2348879"/>
            <a:ext cx="6402284" cy="373037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Purchase price 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285750">
              <a:lnSpc>
                <a:spcPct val="150000"/>
              </a:lnSpc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covers service support, quality, reliability, innovation, dependability and much more.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Legendary </a:t>
            </a:r>
            <a:r>
              <a:rPr lang="en-US" b="1" dirty="0">
                <a:solidFill>
                  <a:schemeClr val="tx1"/>
                </a:solidFill>
              </a:rPr>
              <a:t>Resale value </a:t>
            </a:r>
            <a:r>
              <a:rPr lang="en-US" dirty="0">
                <a:solidFill>
                  <a:schemeClr val="tx1"/>
                </a:solidFill>
              </a:rPr>
              <a:t>of equipment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Productivity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gains</a:t>
            </a:r>
            <a:r>
              <a:rPr lang="en-US" dirty="0">
                <a:solidFill>
                  <a:schemeClr val="tx1"/>
                </a:solidFill>
              </a:rPr>
              <a:t> with fleet management tools, such as TK </a:t>
            </a:r>
            <a:r>
              <a:rPr lang="en-US" dirty="0" err="1">
                <a:solidFill>
                  <a:schemeClr val="tx1"/>
                </a:solidFill>
              </a:rPr>
              <a:t>BlueBox</a:t>
            </a:r>
            <a:r>
              <a:rPr lang="en-US" dirty="0">
                <a:solidFill>
                  <a:schemeClr val="tx1"/>
                </a:solidFill>
              </a:rPr>
              <a:t> telematics connectivity, now standard on all </a:t>
            </a:r>
            <a:r>
              <a:rPr lang="en-US" dirty="0" err="1">
                <a:solidFill>
                  <a:schemeClr val="tx1"/>
                </a:solidFill>
              </a:rPr>
              <a:t>SLXi</a:t>
            </a:r>
            <a:r>
              <a:rPr lang="en-US" dirty="0">
                <a:solidFill>
                  <a:schemeClr val="tx1"/>
                </a:solidFill>
              </a:rPr>
              <a:t> units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84" y="2224028"/>
            <a:ext cx="5789714" cy="3795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361" y="1417577"/>
            <a:ext cx="11593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THE IMPORTANCE OF THE TOTAL COST OF OWNERSHIP.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you can depend on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" y="1292224"/>
            <a:ext cx="6456040" cy="537713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Enjoy </a:t>
            </a:r>
            <a:r>
              <a:rPr lang="en-US" b="1" dirty="0">
                <a:solidFill>
                  <a:schemeClr val="tx1"/>
                </a:solidFill>
              </a:rPr>
              <a:t>total peace of mind</a:t>
            </a:r>
            <a:r>
              <a:rPr lang="en-US" dirty="0">
                <a:solidFill>
                  <a:schemeClr val="tx1"/>
                </a:solidFill>
              </a:rPr>
              <a:t> thanks to: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Global field trial and exhaustive laboratory testing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27% larger condenser permits reduced engine speeds and minimizes component stress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Exceptional component durability, that gives increased uptime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lower maintenance costs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E-coated frame, that provides lifetime corrosion protection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World leading Dealer network, that guarantees an expert and supportive partner, round the clock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361" y="1417577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IF I CAN TRUST THE UNIT AND THE SUPPORT, I WIN.</a:t>
            </a:r>
          </a:p>
          <a:p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221" y="1292224"/>
            <a:ext cx="5342779" cy="5565776"/>
          </a:xfrm>
          <a:prstGeom prst="rect">
            <a:avLst/>
          </a:prstGeom>
        </p:spPr>
      </p:pic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1" y="1340768"/>
            <a:ext cx="12191999" cy="5314900"/>
          </a:xfrm>
          <a:noFill/>
        </p:spPr>
        <p:txBody>
          <a:bodyPr numCol="2"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cap="none" dirty="0">
                <a:solidFill>
                  <a:srgbClr val="042150"/>
                </a:solidFill>
              </a:rPr>
              <a:t> – THE UNIT OF CHOICE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cap="none" dirty="0">
                <a:solidFill>
                  <a:srgbClr val="042150"/>
                </a:solidFill>
              </a:rPr>
              <a:t> – </a:t>
            </a:r>
            <a:r>
              <a:rPr lang="en-US" dirty="0">
                <a:solidFill>
                  <a:srgbClr val="042150"/>
                </a:solidFill>
              </a:rPr>
              <a:t>INTELLIGENCE AND 24/7 CONNECTIVITY AS STANDARD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FUEL SAVING WITH PRECISE TEMPERATURE CONTROL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Minimizing your Total Cost of Ownership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Quality you can depend on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Helping you care for our planet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042150"/>
                </a:solidFill>
              </a:rPr>
              <a:t>SR-3 controller – putting you in control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Whisper quiet operation for total urban access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Fully GDP-compliant pharmaceutical transport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Tune your unit to your needs: OPTIONS &amp; ACCESSOIRES</a:t>
            </a:r>
            <a:endParaRPr lang="en-GB" cap="none" dirty="0">
              <a:solidFill>
                <a:srgbClr val="04215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Specifications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solidFill>
                  <a:srgbClr val="042150"/>
                </a:solidFill>
              </a:rPr>
              <a:t>SLX</a:t>
            </a:r>
            <a:r>
              <a:rPr lang="en-US" cap="none" dirty="0" err="1">
                <a:solidFill>
                  <a:srgbClr val="042150"/>
                </a:solidFill>
              </a:rPr>
              <a:t>i</a:t>
            </a:r>
            <a:r>
              <a:rPr lang="en-US" dirty="0">
                <a:solidFill>
                  <a:srgbClr val="042150"/>
                </a:solidFill>
              </a:rPr>
              <a:t> – MULTI-TEMPERATURE CONFIGURATIONS</a:t>
            </a:r>
          </a:p>
          <a:p>
            <a:pPr lvl="2">
              <a:lnSpc>
                <a:spcPct val="150000"/>
              </a:lnSpc>
            </a:pPr>
            <a:r>
              <a:rPr lang="en-US" cap="none" dirty="0">
                <a:solidFill>
                  <a:srgbClr val="042150"/>
                </a:solidFill>
              </a:rPr>
              <a:t>THERMO KING’S DEALER SERVICE NETWORK</a:t>
            </a:r>
            <a:endParaRPr lang="en-GB" cap="none" dirty="0">
              <a:solidFill>
                <a:srgbClr val="04215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9109" y="1910265"/>
            <a:ext cx="11413778" cy="3913632"/>
            <a:chOff x="363440" y="2011655"/>
            <a:chExt cx="11413778" cy="3345472"/>
          </a:xfrm>
        </p:grpSpPr>
        <p:grpSp>
          <p:nvGrpSpPr>
            <p:cNvPr id="25" name="Group 24"/>
            <p:cNvGrpSpPr/>
            <p:nvPr/>
          </p:nvGrpSpPr>
          <p:grpSpPr>
            <a:xfrm>
              <a:off x="363440" y="2016896"/>
              <a:ext cx="5444528" cy="2847203"/>
              <a:chOff x="392627" y="2520018"/>
              <a:chExt cx="5631365" cy="3111649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07368" y="2520018"/>
                <a:ext cx="5616624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7368" y="3147699"/>
                <a:ext cx="5616624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07368" y="3767632"/>
                <a:ext cx="5616624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7368" y="4406302"/>
                <a:ext cx="5616624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07368" y="5025495"/>
                <a:ext cx="5616624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92627" y="5618646"/>
                <a:ext cx="5631365" cy="1302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377692" y="5357127"/>
              <a:ext cx="5430276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11319" y="2011655"/>
              <a:ext cx="556589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11319" y="2570373"/>
              <a:ext cx="556589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11319" y="3191138"/>
              <a:ext cx="556589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211319" y="3778733"/>
              <a:ext cx="556589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403361" y="1508684"/>
            <a:ext cx="2380271" cy="264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389109" y="2132856"/>
            <a:ext cx="527484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6236988" y="1556792"/>
            <a:ext cx="533162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6262165" y="2132856"/>
            <a:ext cx="3290219" cy="27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6236988" y="2780928"/>
            <a:ext cx="2019252" cy="25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6236988" y="3431871"/>
            <a:ext cx="2930179" cy="29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6262165" y="4104148"/>
            <a:ext cx="3590733" cy="229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10" action="ppaction://hlinksldjump"/>
          </p:cNvPr>
          <p:cNvSpPr/>
          <p:nvPr/>
        </p:nvSpPr>
        <p:spPr>
          <a:xfrm>
            <a:off x="389109" y="3393797"/>
            <a:ext cx="455476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11" action="ppaction://hlinksldjump"/>
          </p:cNvPr>
          <p:cNvSpPr/>
          <p:nvPr/>
        </p:nvSpPr>
        <p:spPr>
          <a:xfrm>
            <a:off x="389108" y="4045144"/>
            <a:ext cx="455476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12" action="ppaction://hlinksldjump"/>
          </p:cNvPr>
          <p:cNvSpPr/>
          <p:nvPr/>
        </p:nvSpPr>
        <p:spPr>
          <a:xfrm>
            <a:off x="389107" y="4693216"/>
            <a:ext cx="455476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13" action="ppaction://hlinksldjump"/>
          </p:cNvPr>
          <p:cNvSpPr/>
          <p:nvPr/>
        </p:nvSpPr>
        <p:spPr>
          <a:xfrm>
            <a:off x="347513" y="5306085"/>
            <a:ext cx="455476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14" action="ppaction://hlinksldjump"/>
          </p:cNvPr>
          <p:cNvSpPr/>
          <p:nvPr/>
        </p:nvSpPr>
        <p:spPr>
          <a:xfrm>
            <a:off x="412399" y="5955524"/>
            <a:ext cx="5251553" cy="26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69"/>
          <a:stretch/>
        </p:blipFill>
        <p:spPr>
          <a:xfrm>
            <a:off x="9912424" y="5557477"/>
            <a:ext cx="1828824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78" y="5505321"/>
            <a:ext cx="899958" cy="9004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"/>
          <a:stretch/>
        </p:blipFill>
        <p:spPr>
          <a:xfrm>
            <a:off x="0" y="1292225"/>
            <a:ext cx="12191999" cy="55931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you care for our planet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63332" y="5388347"/>
            <a:ext cx="2445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FFFF"/>
                </a:solidFill>
                <a:latin typeface="FoundryFormSansBlonde-Demi"/>
              </a:rPr>
              <a:t>You win. Always.</a:t>
            </a:r>
            <a:endParaRPr lang="en-GB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4869390"/>
            <a:ext cx="1468800" cy="1468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you care for our planet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556792"/>
            <a:ext cx="5486341" cy="4351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09120"/>
            <a:ext cx="6168008" cy="234888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412776"/>
            <a:ext cx="6096000" cy="5080099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98D7"/>
                </a:solidFill>
              </a:rPr>
              <a:t>SUSTAINABILITY IS ONE OF OUR CORE VALUES.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The reduction of environmental impact can take many forms including: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Reduction of emissions (exhaust, CO2, noise).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Reduction of consumption (energy, carbon fuels).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Reduction of waste (land-fill, water usage, operational inefficiencies).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Thermo</a:t>
            </a:r>
            <a:r>
              <a:rPr lang="en-US" b="1" dirty="0">
                <a:solidFill>
                  <a:schemeClr val="bg1"/>
                </a:solidFill>
              </a:rPr>
              <a:t> King has always taken a leadership position when it comes to sustainability. </a:t>
            </a:r>
          </a:p>
          <a:p>
            <a:r>
              <a:rPr lang="en-US" b="1" dirty="0">
                <a:solidFill>
                  <a:schemeClr val="bg1"/>
                </a:solidFill>
              </a:rPr>
              <a:t>Ingersoll Rand made a public commitment in September 2014 to reduce operational greenhouse gas (</a:t>
            </a:r>
            <a:r>
              <a:rPr lang="en-US" b="1" dirty="0" err="1">
                <a:solidFill>
                  <a:schemeClr val="bg1"/>
                </a:solidFill>
              </a:rPr>
              <a:t>GHG</a:t>
            </a:r>
            <a:r>
              <a:rPr lang="en-US" b="1" dirty="0">
                <a:solidFill>
                  <a:schemeClr val="bg1"/>
                </a:solidFill>
              </a:rPr>
              <a:t>) emissions by 35% and </a:t>
            </a:r>
            <a:r>
              <a:rPr lang="en-US" b="1" dirty="0" err="1">
                <a:solidFill>
                  <a:schemeClr val="bg1"/>
                </a:solidFill>
              </a:rPr>
              <a:t>productrelated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GHG</a:t>
            </a:r>
            <a:r>
              <a:rPr lang="en-US" b="1" dirty="0">
                <a:solidFill>
                  <a:schemeClr val="bg1"/>
                </a:solidFill>
              </a:rPr>
              <a:t> by 50% by the year 2020.</a:t>
            </a: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you care for our planet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556792"/>
            <a:ext cx="5486341" cy="4351751"/>
          </a:xfrm>
          <a:prstGeom prst="rect">
            <a:avLst/>
          </a:prstGeom>
        </p:spPr>
      </p:pic>
      <p:pic>
        <p:nvPicPr>
          <p:cNvPr id="7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2060848"/>
            <a:ext cx="6528048" cy="5080099"/>
          </a:xfrm>
        </p:spPr>
        <p:txBody>
          <a:bodyPr/>
          <a:lstStyle/>
          <a:p>
            <a:r>
              <a:rPr lang="en-US" dirty="0"/>
              <a:t>SLXi is the market’s greenest diesel trailer unit.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Micro-channel heat exchangers technology </a:t>
            </a:r>
            <a:r>
              <a:rPr lang="en-US" b="1" dirty="0"/>
              <a:t>reducing refrigerant charge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minimising</a:t>
            </a:r>
            <a:r>
              <a:rPr lang="en-US" b="1" dirty="0"/>
              <a:t> the risk of leakage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direct injection industrial grade engine </a:t>
            </a:r>
            <a:r>
              <a:rPr lang="en-US" dirty="0"/>
              <a:t>operating at reduced RPM nominal speed provides clean, dependable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SLXi</a:t>
            </a:r>
            <a:r>
              <a:rPr lang="en-US" dirty="0"/>
              <a:t> is built in the world-renowned </a:t>
            </a:r>
            <a:r>
              <a:rPr lang="en-US" dirty="0" err="1"/>
              <a:t>Thermo</a:t>
            </a:r>
            <a:r>
              <a:rPr lang="en-US" dirty="0"/>
              <a:t> King Ireland plant following ISO 14000 and 18001 certified manufacturing process and achieving </a:t>
            </a:r>
            <a:r>
              <a:rPr lang="en-US" b="1" dirty="0"/>
              <a:t>zero landfill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401890"/>
            <a:ext cx="7824192" cy="50800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98D7"/>
                </a:solidFill>
              </a:rPr>
              <a:t>REDUCE YOUR ENVIRONMENTAL FOOTPRINT WITH SLXi.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000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SR-3</a:t>
            </a:r>
            <a:r>
              <a:rPr lang="en-GB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controller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you in control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2192000" cy="4595812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A simple, intuitive display with a choice of 23 languages </a:t>
            </a:r>
            <a:r>
              <a:rPr lang="en-US" dirty="0">
                <a:solidFill>
                  <a:schemeClr val="tx1"/>
                </a:solidFill>
              </a:rPr>
              <a:t>has multiple functions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including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Changing temperature set point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Setting selectable alarms and menus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Monitoring system performance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Initiating a start of trip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Recording all operational parameters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Simultaneous zone monitoring on multi-temperature applications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Checking fuel level*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*If fuel level sensor fitted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Downloading </a:t>
            </a:r>
            <a:r>
              <a:rPr lang="en-US" dirty="0" err="1">
                <a:solidFill>
                  <a:schemeClr val="tx1"/>
                </a:solidFill>
              </a:rPr>
              <a:t>CargoWatch</a:t>
            </a:r>
            <a:r>
              <a:rPr lang="en-US" dirty="0">
                <a:solidFill>
                  <a:schemeClr val="tx1"/>
                </a:solidFill>
              </a:rPr>
              <a:t>™ data and uploading software updates via USB 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409978"/>
            <a:ext cx="1185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THE KEY TO TOTAL TEMPERATURE MANAGEMENT.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0536" y="5013176"/>
            <a:ext cx="914400" cy="45024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FoundryFormSansBlonde-Demi"/>
              </a:rPr>
              <a:t>John Collins, driver</a:t>
            </a:r>
            <a:br>
              <a:rPr lang="en-US" sz="800" b="1" dirty="0">
                <a:solidFill>
                  <a:schemeClr val="bg1"/>
                </a:solidFill>
                <a:latin typeface="FoundryFormSansBlonde-Demi"/>
              </a:rPr>
            </a:br>
            <a:r>
              <a:rPr lang="en-US" sz="800" b="1" dirty="0">
                <a:solidFill>
                  <a:schemeClr val="bg1"/>
                </a:solidFill>
                <a:latin typeface="FoundryFormSansBlonde-Demi"/>
              </a:rPr>
              <a:t>delivers pharmaceuticals</a:t>
            </a:r>
            <a:endParaRPr lang="en-GB" sz="800" b="1" dirty="0">
              <a:solidFill>
                <a:schemeClr val="bg1"/>
              </a:solidFill>
              <a:latin typeface="FoundryFormSansBlonde-Demi"/>
            </a:endParaRPr>
          </a:p>
        </p:txBody>
      </p:sp>
      <p:pic>
        <p:nvPicPr>
          <p:cNvPr id="8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588" y="1307425"/>
            <a:ext cx="3693092" cy="55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SR-3 controller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you in control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927842"/>
            <a:ext cx="9120336" cy="430947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Load protection is ensured </a:t>
            </a:r>
            <a:r>
              <a:rPr lang="en-US" dirty="0">
                <a:solidFill>
                  <a:schemeClr val="tx1"/>
                </a:solidFill>
              </a:rPr>
              <a:t>by a range of features, including: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Keypad with lockout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Mode-lock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correction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Diesel/electric auto switching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 point warning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Wintrac</a:t>
            </a:r>
            <a:r>
              <a:rPr lang="en-US" dirty="0">
                <a:solidFill>
                  <a:schemeClr val="tx1"/>
                </a:solidFill>
              </a:rPr>
              <a:t>™ software for data storage and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Top freeze protection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Advanced system monitoring and alarm notifications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Precision Temperature Control (PTC) feature on multi-temperature units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Full suite of data recording, management and analysis tools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409978"/>
            <a:ext cx="1185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THE KEY TO TOTAL TEMPERATURE MANAGEMENT.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SR-3 controller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you in control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1" y="1897063"/>
            <a:ext cx="5423249" cy="459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SLXi</a:t>
            </a:r>
            <a:r>
              <a:rPr lang="en-US" dirty="0">
                <a:solidFill>
                  <a:schemeClr val="tx1"/>
                </a:solidFill>
              </a:rPr>
              <a:t> comes with an on-board high-performance data logger data logger, as standard.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To ensure your full EU compliance, </a:t>
            </a:r>
            <a:r>
              <a:rPr lang="en-US" dirty="0" err="1">
                <a:solidFill>
                  <a:schemeClr val="tx1"/>
                </a:solidFill>
              </a:rPr>
              <a:t>CargoWatch</a:t>
            </a:r>
            <a:r>
              <a:rPr lang="en-US" dirty="0">
                <a:solidFill>
                  <a:schemeClr val="tx1"/>
                </a:solidFill>
              </a:rPr>
              <a:t>™ is a </a:t>
            </a:r>
            <a:r>
              <a:rPr lang="en-US" b="1" dirty="0">
                <a:solidFill>
                  <a:schemeClr val="tx1"/>
                </a:solidFill>
              </a:rPr>
              <a:t>fully approved independent logger </a:t>
            </a:r>
            <a:r>
              <a:rPr lang="en-US" dirty="0">
                <a:solidFill>
                  <a:schemeClr val="tx1"/>
                </a:solidFill>
              </a:rPr>
              <a:t>with the following options: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Six temperature sensors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Four door switches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Humidity sensor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averaging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Programmable out-of-range alarms.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394589"/>
            <a:ext cx="5087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98D7"/>
                </a:solidFill>
              </a:rPr>
              <a:t>CARGOWATCH</a:t>
            </a:r>
            <a:r>
              <a:rPr lang="en-US" sz="2000" b="1" dirty="0">
                <a:solidFill>
                  <a:srgbClr val="0098D7"/>
                </a:solidFill>
              </a:rPr>
              <a:t>™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7968" y="1409130"/>
            <a:ext cx="5087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98D7"/>
                </a:solidFill>
              </a:rPr>
              <a:t>WINTRAC</a:t>
            </a:r>
            <a:r>
              <a:rPr lang="en-US" sz="2000" b="1" dirty="0">
                <a:solidFill>
                  <a:srgbClr val="0098D7"/>
                </a:solidFill>
              </a:rPr>
              <a:t>™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519936" y="1897063"/>
            <a:ext cx="6120680" cy="1126469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Easy-to-use Windows® based reporting package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Simple, rapid data downloads, data search and generation of fully customizable reports in graphic or tabular format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7968" y="3140437"/>
            <a:ext cx="5087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98D7"/>
                </a:solidFill>
              </a:rPr>
              <a:t>OPTISET</a:t>
            </a:r>
            <a:r>
              <a:rPr lang="en-US" sz="2000" b="1" dirty="0">
                <a:solidFill>
                  <a:srgbClr val="0098D7"/>
                </a:solidFill>
              </a:rPr>
              <a:t>™ PLUS**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519936" y="3657452"/>
            <a:ext cx="6120680" cy="265186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Pre-set operating parameters are tailored to match unit performance to the precise and unique requirements of each load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provides operating economy and load protection, while dramatically reducing the risk of operator error</a:t>
            </a:r>
          </a:p>
          <a:p>
            <a:pPr>
              <a:buClr>
                <a:schemeClr val="tx1"/>
              </a:buClr>
            </a:pPr>
            <a:r>
              <a:rPr lang="en-US" sz="1100" dirty="0">
                <a:solidFill>
                  <a:schemeClr val="tx1"/>
                </a:solidFill>
              </a:rPr>
              <a:t>**On single temperature models only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2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088" y="3789040"/>
            <a:ext cx="5303912" cy="30963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SR-3 controller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you in control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567637" y="1638728"/>
            <a:ext cx="5087888" cy="45958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Enables faster and more accurate fault diagnosis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Reduces downtime and </a:t>
            </a:r>
            <a:r>
              <a:rPr lang="en-US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 hours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Keeps a record of system operating modes and performance characteristics.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088" y="1330126"/>
            <a:ext cx="50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98D7"/>
                </a:solidFill>
              </a:rPr>
              <a:t>SERVICEWATCH</a:t>
            </a:r>
            <a:r>
              <a:rPr lang="en-US" b="1" dirty="0">
                <a:solidFill>
                  <a:srgbClr val="0098D7"/>
                </a:solidFill>
              </a:rPr>
              <a:t>™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352" y="1351101"/>
            <a:ext cx="6304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98D7"/>
                </a:solidFill>
              </a:rPr>
              <a:t>GREATLY EXTENDED COMMUNICATION CAPABILITIES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15304" y="1653216"/>
            <a:ext cx="6183312" cy="5025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The SR-3 controller is designed to support high-speed, flexible communication tasks and offers: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Cable connection</a:t>
            </a:r>
            <a:r>
              <a:rPr lang="en-US" dirty="0">
                <a:solidFill>
                  <a:schemeClr val="tx1"/>
                </a:solidFill>
              </a:rPr>
              <a:t>: when using a laptop with </a:t>
            </a:r>
            <a:r>
              <a:rPr lang="en-US" dirty="0" err="1">
                <a:solidFill>
                  <a:schemeClr val="tx1"/>
                </a:solidFill>
              </a:rPr>
              <a:t>Wintrac</a:t>
            </a:r>
            <a:r>
              <a:rPr lang="en-US" dirty="0">
                <a:solidFill>
                  <a:schemeClr val="tx1"/>
                </a:solidFill>
              </a:rPr>
              <a:t>™ software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USB key</a:t>
            </a:r>
            <a:r>
              <a:rPr lang="en-US" dirty="0">
                <a:solidFill>
                  <a:schemeClr val="tx1"/>
                </a:solidFill>
              </a:rPr>
              <a:t>: via the USB port provided as standard, eliminating the need for laptops and cables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GPRS</a:t>
            </a:r>
            <a:r>
              <a:rPr lang="en-US" b="1" dirty="0">
                <a:solidFill>
                  <a:schemeClr val="tx1"/>
                </a:solidFill>
              </a:rPr>
              <a:t> connection</a:t>
            </a:r>
            <a:r>
              <a:rPr lang="en-US" dirty="0">
                <a:solidFill>
                  <a:schemeClr val="tx1"/>
                </a:solidFill>
              </a:rPr>
              <a:t>: via </a:t>
            </a:r>
            <a:r>
              <a:rPr lang="en-US" dirty="0" err="1">
                <a:solidFill>
                  <a:schemeClr val="tx1"/>
                </a:solidFill>
              </a:rPr>
              <a:t>TracKing</a:t>
            </a:r>
            <a:r>
              <a:rPr lang="en-US" dirty="0">
                <a:solidFill>
                  <a:schemeClr val="tx1"/>
                </a:solidFill>
              </a:rPr>
              <a:t>™ tool which allows online fleet and temperature management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Wireless communication</a:t>
            </a:r>
            <a:r>
              <a:rPr lang="en-US" dirty="0">
                <a:solidFill>
                  <a:schemeClr val="tx1"/>
                </a:solidFill>
              </a:rPr>
              <a:t>: for simple and effective means of accessing critical data</a:t>
            </a:r>
          </a:p>
        </p:txBody>
      </p:sp>
      <p:pic>
        <p:nvPicPr>
          <p:cNvPr id="10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quiet operation for total urban access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928648" cy="418219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With the SLXi range, we are offering different levels of noise treatment:</a:t>
            </a:r>
          </a:p>
          <a:p>
            <a:pPr marL="174625" indent="-174625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standard </a:t>
            </a:r>
            <a:r>
              <a:rPr lang="en-US" b="1" dirty="0" err="1">
                <a:solidFill>
                  <a:schemeClr val="tx1"/>
                </a:solidFill>
              </a:rPr>
              <a:t>SLXi</a:t>
            </a:r>
            <a:r>
              <a:rPr lang="en-US" b="1" dirty="0">
                <a:solidFill>
                  <a:schemeClr val="tx1"/>
                </a:solidFill>
              </a:rPr>
              <a:t> unit</a:t>
            </a:r>
            <a:r>
              <a:rPr lang="en-US" dirty="0">
                <a:solidFill>
                  <a:schemeClr val="tx1"/>
                </a:solidFill>
              </a:rPr>
              <a:t>, best in class for quiet operation thanks to noise-reduced components, low engine speeds and extensive noise containment measures within the unit design.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optional upgrade with the </a:t>
            </a:r>
            <a:r>
              <a:rPr lang="en-US" b="1" dirty="0">
                <a:solidFill>
                  <a:schemeClr val="tx1"/>
                </a:solidFill>
              </a:rPr>
              <a:t>Whisper™ noise attenuating kit</a:t>
            </a:r>
            <a:r>
              <a:rPr lang="en-US" dirty="0">
                <a:solidFill>
                  <a:schemeClr val="tx1"/>
                </a:solidFill>
              </a:rPr>
              <a:t>, available for most models and delivering a reduction in sound levels.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360" y="1409978"/>
            <a:ext cx="1185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PUT AN END TO NOISE POLLUTION.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54" y="3988158"/>
            <a:ext cx="5579900" cy="239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22"/>
          <a:stretch/>
        </p:blipFill>
        <p:spPr>
          <a:xfrm>
            <a:off x="7355358" y="5791221"/>
            <a:ext cx="3888432" cy="576064"/>
          </a:xfrm>
          <a:prstGeom prst="rect">
            <a:avLst/>
          </a:prstGeom>
        </p:spPr>
      </p:pic>
      <p:pic>
        <p:nvPicPr>
          <p:cNvPr id="8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"/>
          <a:stretch/>
        </p:blipFill>
        <p:spPr>
          <a:xfrm>
            <a:off x="-24680" y="4985792"/>
            <a:ext cx="12265022" cy="18722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quiet operation for total urban access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856640" cy="418219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A top-of-the-range </a:t>
            </a:r>
            <a:r>
              <a:rPr lang="en-US" b="1" dirty="0" err="1">
                <a:solidFill>
                  <a:prstClr val="black"/>
                </a:solidFill>
              </a:rPr>
              <a:t>PIEK</a:t>
            </a:r>
            <a:r>
              <a:rPr lang="en-US" b="1" dirty="0">
                <a:solidFill>
                  <a:prstClr val="black"/>
                </a:solidFill>
              </a:rPr>
              <a:t> certified Whisper™ Pro version</a:t>
            </a:r>
            <a:r>
              <a:rPr lang="en-US" dirty="0">
                <a:solidFill>
                  <a:prstClr val="black"/>
                </a:solidFill>
              </a:rPr>
              <a:t>, available for the </a:t>
            </a:r>
            <a:r>
              <a:rPr lang="en-US" dirty="0" err="1">
                <a:solidFill>
                  <a:prstClr val="black"/>
                </a:solidFill>
              </a:rPr>
              <a:t>SLXi</a:t>
            </a:r>
            <a:r>
              <a:rPr lang="en-US" dirty="0">
                <a:solidFill>
                  <a:prstClr val="black"/>
                </a:solidFill>
              </a:rPr>
              <a:t>-300 and </a:t>
            </a:r>
            <a:r>
              <a:rPr lang="en-US" dirty="0" err="1">
                <a:solidFill>
                  <a:prstClr val="black"/>
                </a:solidFill>
              </a:rPr>
              <a:t>SLXi</a:t>
            </a:r>
            <a:r>
              <a:rPr lang="en-US" dirty="0">
                <a:solidFill>
                  <a:prstClr val="black"/>
                </a:solidFill>
              </a:rPr>
              <a:t> Spectrum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(multi-temperature) models, which:</a:t>
            </a:r>
          </a:p>
          <a:p>
            <a:pPr marL="285750" lvl="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Complies with the most stringent noise abatement standards</a:t>
            </a:r>
          </a:p>
          <a:p>
            <a:pPr marL="285750" lvl="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Requires no manual intervention to activate or deactivate </a:t>
            </a:r>
            <a:r>
              <a:rPr lang="en-US" dirty="0" err="1">
                <a:solidFill>
                  <a:prstClr val="black"/>
                </a:solidFill>
              </a:rPr>
              <a:t>PIEK</a:t>
            </a:r>
            <a:r>
              <a:rPr lang="en-US" dirty="0">
                <a:solidFill>
                  <a:prstClr val="black"/>
                </a:solidFill>
              </a:rPr>
              <a:t> mode</a:t>
            </a:r>
          </a:p>
          <a:p>
            <a:pPr marL="285750" lvl="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Involves no additional installation or service costs being a one-piece nose-mount unit and</a:t>
            </a:r>
          </a:p>
          <a:p>
            <a:pPr marL="285750" lvl="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Features a dedicated controller which monitors the time and GPS position to force the unit into </a:t>
            </a:r>
            <a:r>
              <a:rPr lang="en-US" dirty="0" err="1">
                <a:solidFill>
                  <a:prstClr val="black"/>
                </a:solidFill>
              </a:rPr>
              <a:t>PIEK</a:t>
            </a:r>
            <a:r>
              <a:rPr lang="en-US" dirty="0">
                <a:solidFill>
                  <a:prstClr val="black"/>
                </a:solidFill>
              </a:rPr>
              <a:t> mode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409978"/>
            <a:ext cx="1185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PUT AN END TO NOISE POLLUTION.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942" y="1323890"/>
            <a:ext cx="15176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dirty="0"/>
              <a:t>Fully GDP-compliant pharmaceutical transport</a:t>
            </a:r>
            <a:endParaRPr lang="en-GB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35509"/>
            <a:ext cx="9318946" cy="4657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TK </a:t>
            </a:r>
            <a:r>
              <a:rPr lang="en-US" b="1" dirty="0" err="1">
                <a:solidFill>
                  <a:schemeClr val="tx1"/>
                </a:solidFill>
              </a:rPr>
              <a:t>PharmaSolutions</a:t>
            </a:r>
            <a:r>
              <a:rPr lang="en-US" dirty="0">
                <a:solidFill>
                  <a:schemeClr val="tx1"/>
                </a:solidFill>
              </a:rPr>
              <a:t>: a platform of applications and services that addresses the precise needs of the pharmaceutical industry.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Thermo</a:t>
            </a:r>
            <a:r>
              <a:rPr lang="en-US" dirty="0">
                <a:solidFill>
                  <a:schemeClr val="tx1"/>
                </a:solidFill>
              </a:rPr>
              <a:t> King developed a </a:t>
            </a:r>
            <a:r>
              <a:rPr lang="en-US" b="1" dirty="0">
                <a:solidFill>
                  <a:schemeClr val="tx1"/>
                </a:solidFill>
              </a:rPr>
              <a:t>Good Distribution Practice </a:t>
            </a:r>
            <a:r>
              <a:rPr lang="en-US" dirty="0">
                <a:solidFill>
                  <a:schemeClr val="tx1"/>
                </a:solidFill>
              </a:rPr>
              <a:t>(GDP) protocol, 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To follow EU guidelines to cover design, installation, operation and performance qualification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Real-time tracking and remote monitoring system </a:t>
            </a:r>
            <a:r>
              <a:rPr lang="en-US" b="1" dirty="0" err="1">
                <a:solidFill>
                  <a:schemeClr val="tx1"/>
                </a:solidFill>
              </a:rPr>
              <a:t>TracKing</a:t>
            </a:r>
            <a:r>
              <a:rPr lang="en-US" b="1" dirty="0">
                <a:solidFill>
                  <a:schemeClr val="tx1"/>
                </a:solidFill>
              </a:rPr>
              <a:t>™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enables detection of temperature deviations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immediate action to secure the load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 err="1">
                <a:solidFill>
                  <a:schemeClr val="tx1"/>
                </a:solidFill>
              </a:rPr>
              <a:t>TracKing</a:t>
            </a:r>
            <a:r>
              <a:rPr lang="en-US" dirty="0">
                <a:solidFill>
                  <a:schemeClr val="tx1"/>
                </a:solidFill>
              </a:rPr>
              <a:t>™ is now </a:t>
            </a:r>
            <a:r>
              <a:rPr lang="en-US" dirty="0" err="1">
                <a:solidFill>
                  <a:schemeClr val="tx1"/>
                </a:solidFill>
              </a:rPr>
              <a:t>GAMP5</a:t>
            </a:r>
            <a:r>
              <a:rPr lang="en-US" dirty="0">
                <a:solidFill>
                  <a:schemeClr val="tx1"/>
                </a:solidFill>
              </a:rPr>
              <a:t> validated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PharmaAssist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service contract helps the customer to better manage risk throughout the life of the equipment</a:t>
            </a:r>
          </a:p>
          <a:p>
            <a:pPr marL="514350" lvl="1" indent="-285750">
              <a:lnSpc>
                <a:spcPct val="150000"/>
              </a:lnSpc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services include annual calibration, preventative maintenance, priority breakdown assistance and access to the </a:t>
            </a:r>
            <a:r>
              <a:rPr lang="en-US" dirty="0" err="1">
                <a:solidFill>
                  <a:schemeClr val="tx1"/>
                </a:solidFill>
              </a:rPr>
              <a:t>iKare</a:t>
            </a:r>
            <a:r>
              <a:rPr lang="en-US" dirty="0">
                <a:solidFill>
                  <a:schemeClr val="tx1"/>
                </a:solidFill>
              </a:rPr>
              <a:t> portal for full documentation.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409978"/>
            <a:ext cx="1185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FULLY GDP-COMPLIANT PHARMACEUTICAL TRANSPORT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924" y="1435399"/>
            <a:ext cx="2619048" cy="7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35" y="2524045"/>
            <a:ext cx="1997547" cy="831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179" y="3323183"/>
            <a:ext cx="2454357" cy="792088"/>
          </a:xfrm>
          <a:prstGeom prst="rect">
            <a:avLst/>
          </a:prstGeom>
        </p:spPr>
      </p:pic>
      <p:pic>
        <p:nvPicPr>
          <p:cNvPr id="9" name="Image 2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928648" cy="418219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in control of your choices.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SLXi means: empowerment and capability.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Meet customers’ demands for ultra-fresh produce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Products are delivered to ultra-tight schedules while limiting overall costs.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Upsize your performance and downsize your operating costs.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Europe’s first NRMM Stage V compliant trailer unit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In short: </a:t>
            </a:r>
            <a:r>
              <a:rPr lang="en-US" b="1" dirty="0">
                <a:solidFill>
                  <a:schemeClr val="tx1"/>
                </a:solidFill>
              </a:rPr>
              <a:t>with SLXi, you win. Always.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532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INTRODUCING </a:t>
            </a:r>
            <a:r>
              <a:rPr lang="en-GB" sz="2000" b="1" dirty="0" err="1">
                <a:solidFill>
                  <a:srgbClr val="0098D7"/>
                </a:solidFill>
              </a:rPr>
              <a:t>SLXi</a:t>
            </a:r>
            <a:endParaRPr lang="en-GB" sz="2000" b="1" dirty="0">
              <a:solidFill>
                <a:srgbClr val="0098D7"/>
              </a:solidFill>
            </a:endParaRPr>
          </a:p>
        </p:txBody>
      </p:sp>
      <p:pic>
        <p:nvPicPr>
          <p:cNvPr id="8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4917344"/>
            <a:ext cx="2568003" cy="93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292225"/>
            <a:ext cx="3714735" cy="55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 your unit to your needs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49" y="1738435"/>
            <a:ext cx="5857875" cy="4257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466850"/>
            <a:ext cx="2996406" cy="4869160"/>
          </a:xfrm>
          <a:prstGeom prst="rect">
            <a:avLst/>
          </a:prstGeom>
        </p:spPr>
      </p:pic>
      <p:pic>
        <p:nvPicPr>
          <p:cNvPr id="6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 your unit to your needs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49" y="1738435"/>
            <a:ext cx="5857875" cy="425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97" y="1628800"/>
            <a:ext cx="3470006" cy="4675516"/>
          </a:xfrm>
          <a:prstGeom prst="rect">
            <a:avLst/>
          </a:prstGeom>
        </p:spPr>
      </p:pic>
      <p:pic>
        <p:nvPicPr>
          <p:cNvPr id="7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 your unit to your needs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49" y="1738435"/>
            <a:ext cx="5857875" cy="425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1608271"/>
            <a:ext cx="4184512" cy="4518002"/>
          </a:xfrm>
          <a:prstGeom prst="rect">
            <a:avLst/>
          </a:prstGeom>
        </p:spPr>
      </p:pic>
      <p:pic>
        <p:nvPicPr>
          <p:cNvPr id="8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 err="1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1296505"/>
            <a:ext cx="6120000" cy="442591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096680" y="1292225"/>
            <a:ext cx="6120000" cy="3653244"/>
            <a:chOff x="5578314" y="1316199"/>
            <a:chExt cx="6596917" cy="39379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83330"/>
            <a:stretch/>
          </p:blipFill>
          <p:spPr>
            <a:xfrm>
              <a:off x="5602981" y="1316199"/>
              <a:ext cx="6572250" cy="792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8314" y="2091836"/>
              <a:ext cx="6591300" cy="3162300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926"/>
            <a:ext cx="6215109" cy="33528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85184"/>
            <a:ext cx="5879976" cy="1772816"/>
          </a:xfrm>
          <a:prstGeom prst="rect">
            <a:avLst/>
          </a:prstGeom>
          <a:solidFill>
            <a:srgbClr val="005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2" y="5406263"/>
            <a:ext cx="5256586" cy="160201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WARRANTY CONDITIONS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Thermo</a:t>
            </a:r>
            <a:r>
              <a:rPr lang="en-US" sz="1200" dirty="0">
                <a:solidFill>
                  <a:schemeClr val="bg1"/>
                </a:solidFill>
              </a:rPr>
              <a:t> King warrants the new product delivered will be free</a:t>
            </a:r>
          </a:p>
          <a:p>
            <a:r>
              <a:rPr lang="en-US" sz="1200" dirty="0">
                <a:solidFill>
                  <a:schemeClr val="bg1"/>
                </a:solidFill>
              </a:rPr>
              <a:t>of defects in material and workmanship for the period of time specified 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 the applicable warranties. Specific terms of the </a:t>
            </a:r>
            <a:r>
              <a:rPr lang="en-US" sz="1200" dirty="0" err="1">
                <a:solidFill>
                  <a:schemeClr val="bg1"/>
                </a:solidFill>
              </a:rPr>
              <a:t>Thermo</a:t>
            </a:r>
            <a:r>
              <a:rPr lang="en-US" sz="1200" dirty="0">
                <a:solidFill>
                  <a:schemeClr val="bg1"/>
                </a:solidFill>
              </a:rPr>
              <a:t> King warranty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are available on request.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3831" y="5085184"/>
            <a:ext cx="1165427" cy="32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4204511"/>
            <a:ext cx="1597124" cy="1597124"/>
          </a:xfrm>
          <a:prstGeom prst="rect">
            <a:avLst/>
          </a:prstGeom>
        </p:spPr>
      </p:pic>
      <p:pic>
        <p:nvPicPr>
          <p:cNvPr id="16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109" y="1634991"/>
            <a:ext cx="5876925" cy="43338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MULTI-TEMPERATURE ZONES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297459"/>
            <a:ext cx="6260212" cy="5560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593" y="2399767"/>
            <a:ext cx="5657334" cy="2985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MULTI-TEMPERATURE ZONES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7702"/>
            <a:ext cx="6384116" cy="543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961" y="2780928"/>
            <a:ext cx="5788793" cy="262290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 KING’S DEALER SERVICE NETWORK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5"/>
            <a:ext cx="9865096" cy="7920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2000" b="1" dirty="0">
                <a:solidFill>
                  <a:srgbClr val="0098D7"/>
                </a:solidFill>
              </a:rPr>
              <a:t>OUR DEALER SERVICE NETWORK</a:t>
            </a:r>
            <a:r>
              <a:rPr lang="en-GB" sz="2000" b="1" dirty="0">
                <a:solidFill>
                  <a:srgbClr val="0098D7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98D7"/>
                </a:solidFill>
              </a:rPr>
              <a:t>ANYTIME, ANYWHERE, ALWAYS THERE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848" y="2204865"/>
            <a:ext cx="9269552" cy="302187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/>
              <a:t>Thermo</a:t>
            </a:r>
            <a:r>
              <a:rPr lang="en-US" sz="1400" dirty="0"/>
              <a:t> King‘s Dealer Network is the most extensive in the business: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Over 500 </a:t>
            </a:r>
            <a:r>
              <a:rPr lang="en-US" sz="1400" dirty="0"/>
              <a:t>authorized service points in </a:t>
            </a:r>
            <a:r>
              <a:rPr lang="en-US" sz="1400" b="1" dirty="0"/>
              <a:t>75 countries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1400 fully trained and certified technicians </a:t>
            </a:r>
            <a:r>
              <a:rPr lang="en-US" sz="1400" dirty="0"/>
              <a:t>with Gold, </a:t>
            </a:r>
            <a:r>
              <a:rPr lang="en-GB" sz="1400" dirty="0"/>
              <a:t>Silver and Bronze </a:t>
            </a:r>
            <a:r>
              <a:rPr lang="en-GB" sz="1400" dirty="0" err="1"/>
              <a:t>Certi</a:t>
            </a:r>
            <a:r>
              <a:rPr lang="en-GB" sz="1400" dirty="0"/>
              <a:t>-Tech expertise certifications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Open and available </a:t>
            </a:r>
            <a:r>
              <a:rPr lang="en-GB" sz="1400" b="1" dirty="0"/>
              <a:t>24/7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Other services include:</a:t>
            </a:r>
            <a:endParaRPr lang="en-GB" sz="1400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Emergency assistance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Service contracts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Genuine </a:t>
            </a:r>
            <a:r>
              <a:rPr lang="en-GB" sz="1400" dirty="0" err="1"/>
              <a:t>Thermo</a:t>
            </a:r>
            <a:r>
              <a:rPr lang="en-GB" sz="1400" dirty="0"/>
              <a:t> King parts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Options and Accessories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Mobile service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Calibration and leak testing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And much more!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5519936" y="4509120"/>
            <a:ext cx="3024336" cy="1800200"/>
          </a:xfrm>
          <a:prstGeom prst="rect">
            <a:avLst/>
          </a:prstGeom>
          <a:solidFill>
            <a:srgbClr val="008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248" y="4509120"/>
            <a:ext cx="3853412" cy="18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5960" y="4869160"/>
            <a:ext cx="2808312" cy="108012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Find the dealer closest to you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with our online dealer locator</a:t>
            </a:r>
            <a:br>
              <a:rPr lang="en-US" sz="1400" b="1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dealers.thermoking.com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3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361" y="1456754"/>
            <a:ext cx="1876425" cy="12668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1825" y="2556869"/>
            <a:ext cx="7610475" cy="1195075"/>
            <a:chOff x="828675" y="5807349"/>
            <a:chExt cx="7610475" cy="1195075"/>
          </a:xfrm>
        </p:grpSpPr>
        <p:sp>
          <p:nvSpPr>
            <p:cNvPr id="8" name="Rectangle 7"/>
            <p:cNvSpPr/>
            <p:nvPr/>
          </p:nvSpPr>
          <p:spPr>
            <a:xfrm>
              <a:off x="2988915" y="5807349"/>
              <a:ext cx="51530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E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675" y="6509981"/>
              <a:ext cx="76104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IE" sz="2600" dirty="0">
                <a:solidFill>
                  <a:srgbClr val="E7E6E6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4586"/>
            <a:ext cx="12192000" cy="55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009" y="3505721"/>
            <a:ext cx="7138931" cy="14503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We </a:t>
            </a:r>
            <a:r>
              <a:rPr lang="en-US">
                <a:solidFill>
                  <a:prstClr val="white"/>
                </a:solidFill>
              </a:rPr>
              <a:t>appreciate comments, </a:t>
            </a:r>
            <a:r>
              <a:rPr lang="en-US" dirty="0">
                <a:solidFill>
                  <a:prstClr val="white"/>
                </a:solidFill>
              </a:rPr>
              <a:t>feedback, and any material useful to enrich our presentation. </a:t>
            </a:r>
          </a:p>
          <a:p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E-mail us at:</a:t>
            </a:r>
          </a:p>
          <a:p>
            <a:r>
              <a:rPr lang="en-US" sz="2400" dirty="0">
                <a:solidFill>
                  <a:prstClr val="white"/>
                </a:solidFill>
              </a:rPr>
              <a:t>marketing.europe@thermoking.com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150824" y="4693186"/>
            <a:ext cx="5739788" cy="38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2"/>
            <a:ext cx="11928648" cy="485591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SLXi Range NRMM Stage V compliant – All models integrate NRMM Stage V certified engine since December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Meeting the latest and toughest environmental standards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Same market leading performance, all fully ATP documented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i="1" dirty="0">
                <a:solidFill>
                  <a:schemeClr val="tx1"/>
                </a:solidFill>
              </a:rPr>
              <a:t>The NRMM (</a:t>
            </a:r>
            <a:r>
              <a:rPr lang="en-US" dirty="0">
                <a:solidFill>
                  <a:schemeClr val="tx1"/>
                </a:solidFill>
              </a:rPr>
              <a:t>The Non-Road Mobile Machinery) </a:t>
            </a:r>
            <a:r>
              <a:rPr lang="en-US" i="1" dirty="0">
                <a:solidFill>
                  <a:schemeClr val="tx1"/>
                </a:solidFill>
              </a:rPr>
              <a:t>Regulation defines emission limits for NRMM engines for different power ranges and applications. It also lays down the procedures engine manufacturers have to follow in order to obtain type-approval of their engines – which is a prerequisite for placing their engines on the EU market.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In short: </a:t>
            </a:r>
            <a:r>
              <a:rPr lang="en-US" b="1" dirty="0">
                <a:solidFill>
                  <a:schemeClr val="tx1"/>
                </a:solidFill>
              </a:rPr>
              <a:t>with SLXi, you continue to win. Always.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532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98D7"/>
                </a:solidFill>
              </a:rPr>
              <a:t>SLXi</a:t>
            </a:r>
            <a:r>
              <a:rPr lang="en-GB" sz="2000" b="1" dirty="0">
                <a:solidFill>
                  <a:srgbClr val="0098D7"/>
                </a:solidFill>
              </a:rPr>
              <a:t>, Europe’s first NRMM STAGE V compliant trailer unit</a:t>
            </a:r>
          </a:p>
        </p:txBody>
      </p:sp>
      <p:pic>
        <p:nvPicPr>
          <p:cNvPr id="8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722" y="4325017"/>
            <a:ext cx="7794278" cy="2299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5085184"/>
            <a:ext cx="2568003" cy="93381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1640616" cy="41821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SLXi</a:t>
            </a:r>
            <a:r>
              <a:rPr lang="en-US" dirty="0">
                <a:solidFill>
                  <a:schemeClr val="tx1"/>
                </a:solidFill>
              </a:rPr>
              <a:t> the first fully “telematics ready” unit </a:t>
            </a:r>
          </a:p>
          <a:p>
            <a:pPr marL="514350" lvl="1" indent="-285750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TK </a:t>
            </a:r>
            <a:r>
              <a:rPr lang="en-US" dirty="0" err="1">
                <a:solidFill>
                  <a:schemeClr val="tx1"/>
                </a:solidFill>
              </a:rPr>
              <a:t>BlueBox</a:t>
            </a:r>
            <a:r>
              <a:rPr lang="en-US" dirty="0">
                <a:solidFill>
                  <a:schemeClr val="tx1"/>
                </a:solidFill>
              </a:rPr>
              <a:t> communication device on every unit</a:t>
            </a:r>
          </a:p>
          <a:p>
            <a:pPr marL="514350" lvl="1" indent="-285750">
              <a:buClr>
                <a:schemeClr val="tx1"/>
              </a:buClr>
            </a:pPr>
            <a:r>
              <a:rPr lang="en-US" dirty="0"/>
              <a:t>Proactively manage your fleet thanks to a critical flow of data</a:t>
            </a:r>
          </a:p>
          <a:p>
            <a:pPr marL="514350" lvl="1" indent="-285750">
              <a:buClr>
                <a:schemeClr val="tx1"/>
              </a:buClr>
            </a:pPr>
            <a:r>
              <a:rPr lang="en-US" dirty="0"/>
              <a:t>Maximize up time and improve efficiency</a:t>
            </a:r>
          </a:p>
          <a:p>
            <a:pPr marL="514350" lvl="1" indent="-285750">
              <a:buClr>
                <a:schemeClr val="tx1"/>
              </a:buClr>
              <a:buFont typeface="Century Gothic" panose="020B0502020202020204" pitchFamily="34" charset="0"/>
              <a:buChar char="−"/>
            </a:pPr>
            <a:endParaRPr lang="en-US" dirty="0"/>
          </a:p>
          <a:p>
            <a:r>
              <a:rPr lang="en-US" b="1" dirty="0"/>
              <a:t>With </a:t>
            </a:r>
            <a:r>
              <a:rPr lang="en-US" b="1" dirty="0" err="1"/>
              <a:t>SLXi</a:t>
            </a:r>
            <a:r>
              <a:rPr lang="en-US" b="1" dirty="0"/>
              <a:t>, you have the power of connection.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360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 CONNECT. I WIN.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486" y="1791265"/>
            <a:ext cx="4968175" cy="2105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41168"/>
            <a:ext cx="12216681" cy="1916832"/>
          </a:xfrm>
          <a:prstGeom prst="rect">
            <a:avLst/>
          </a:prstGeom>
        </p:spPr>
      </p:pic>
      <p:pic>
        <p:nvPicPr>
          <p:cNvPr id="10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696" y="5604453"/>
            <a:ext cx="4488304" cy="1279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26268" y="2035175"/>
            <a:ext cx="11712624" cy="4833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Fuel typically represents more than half of your Total Cost of Ownership.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Get a fuel cost reduction up to 20%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Choose the best balance between exceptionally precise temperature control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market-leading fuel economy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Match unit performance exactly to the particular requirements of the load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your best option from an extensive range of single and multi-temperature units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Choose from performance-enhancing options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/>
              <a:t>SLXi</a:t>
            </a:r>
            <a:r>
              <a:rPr lang="en-US" b="1" dirty="0"/>
              <a:t> enables you to cut fuel </a:t>
            </a:r>
            <a:r>
              <a:rPr lang="en-GB" b="1" dirty="0"/>
              <a:t>costs dramatically.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795" y="1665364"/>
            <a:ext cx="2983861" cy="13257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0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 CHOOSE. I WIN.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784524" y="5602445"/>
            <a:ext cx="794117" cy="127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8905" y="5602445"/>
            <a:ext cx="794117" cy="127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3797982" y="5602447"/>
            <a:ext cx="794117" cy="1279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4578524" y="5602447"/>
            <a:ext cx="794117" cy="127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5376269" y="5602447"/>
            <a:ext cx="794117" cy="1279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6163129" y="5604453"/>
            <a:ext cx="794117" cy="1279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6957247" y="5604453"/>
            <a:ext cx="794117" cy="1279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1490490" y="5602445"/>
            <a:ext cx="794117" cy="1279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2221382" y="5602446"/>
            <a:ext cx="794117" cy="1279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3014124" y="5602446"/>
            <a:ext cx="794117" cy="1279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574" y="3261930"/>
            <a:ext cx="2277988" cy="1325791"/>
          </a:xfrm>
          <a:prstGeom prst="rect">
            <a:avLst/>
          </a:prstGeom>
        </p:spPr>
      </p:pic>
      <p:pic>
        <p:nvPicPr>
          <p:cNvPr id="24" name="Image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775" y="1292225"/>
            <a:ext cx="4104457" cy="55657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2000656" cy="418219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SLXi</a:t>
            </a:r>
            <a:r>
              <a:rPr lang="en-GB" dirty="0">
                <a:solidFill>
                  <a:schemeClr val="tx1"/>
                </a:solidFill>
              </a:rPr>
              <a:t> puts fleet managers and drivers in full control of their units and cargo.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Total ease of operation + selection of pre-set operating profiles: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GB" dirty="0">
                <a:solidFill>
                  <a:schemeClr val="tx1"/>
                </a:solidFill>
              </a:rPr>
              <a:t>eliminates costly errors and maximises return on investment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Customisable operating parameters: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GB" dirty="0">
                <a:solidFill>
                  <a:schemeClr val="tx1"/>
                </a:solidFill>
              </a:rPr>
              <a:t> ensure maximum economy and total load protection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US" b="1" dirty="0"/>
              <a:t>Now you can choose the ideal </a:t>
            </a:r>
            <a:r>
              <a:rPr lang="en-GB" b="1" dirty="0"/>
              <a:t>profile for your operation.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4725145"/>
            <a:ext cx="6772002" cy="1743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0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 CONTROL. I WIN.</a:t>
            </a:r>
          </a:p>
        </p:txBody>
      </p:sp>
      <p:pic>
        <p:nvPicPr>
          <p:cNvPr id="9" name="Imag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1283108"/>
            <a:ext cx="3715171" cy="55699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2"/>
            <a:ext cx="12072664" cy="47722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With its 80 years of experience, </a:t>
            </a:r>
            <a:r>
              <a:rPr lang="en-US" dirty="0" err="1">
                <a:solidFill>
                  <a:schemeClr val="tx1"/>
                </a:solidFill>
              </a:rPr>
              <a:t>Thermo</a:t>
            </a:r>
            <a:r>
              <a:rPr lang="en-US" dirty="0">
                <a:solidFill>
                  <a:schemeClr val="tx1"/>
                </a:solidFill>
              </a:rPr>
              <a:t> King, is the industry leader in dependability.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Refined design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reduces the stress on key components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extends unit life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cuts maintenance costs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system is fully optimized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Exhaustive laboratory testing + one of the largest field trials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ever undertaken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 total peace of mind</a:t>
            </a:r>
          </a:p>
          <a:p>
            <a:pPr marL="514350" lvl="1" indent="-285750">
              <a:spcBef>
                <a:spcPts val="600"/>
              </a:spcBef>
              <a:spcAft>
                <a:spcPts val="600"/>
              </a:spcAft>
              <a:buClrTx/>
              <a:buFont typeface="Century Gothic" panose="020B0502020202020204" pitchFamily="34" charset="0"/>
              <a:buChar char="−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rely on a unit with best in class quality, reliability and support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You can trust us to deliver to the highest standards.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571" y="2420887"/>
            <a:ext cx="1196799" cy="1380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0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 TRUST. I WIN.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55" y="3732714"/>
            <a:ext cx="1432959" cy="15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438" y="5116554"/>
            <a:ext cx="1255038" cy="1552805"/>
          </a:xfrm>
          <a:prstGeom prst="rect">
            <a:avLst/>
          </a:prstGeom>
        </p:spPr>
      </p:pic>
      <p:pic>
        <p:nvPicPr>
          <p:cNvPr id="12" name="Image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SLX</a:t>
            </a:r>
            <a:r>
              <a:rPr lang="en-US" sz="3000" cap="none" dirty="0">
                <a:solidFill>
                  <a:srgbClr val="339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UNIT OF CHOICE</a:t>
            </a:r>
            <a:endParaRPr lang="en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897063"/>
            <a:ext cx="12072664" cy="4182190"/>
          </a:xfrm>
        </p:spPr>
        <p:txBody>
          <a:bodyPr/>
          <a:lstStyle/>
          <a:p>
            <a:r>
              <a:rPr lang="en-US" dirty="0" err="1"/>
              <a:t>SLXi</a:t>
            </a:r>
            <a:r>
              <a:rPr lang="en-US" dirty="0"/>
              <a:t> is the greenest unit in its class. </a:t>
            </a:r>
          </a:p>
          <a:p>
            <a:r>
              <a:rPr lang="en-US" dirty="0"/>
              <a:t>It cuts global warming impact by 45% and CO2 by 15%.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Lowest energy consumption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Smallest carbon footprint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Least global warming rate potential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Quietest operating sound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Choosing the SLXi shows you care.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4575273"/>
            <a:ext cx="5731244" cy="15136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0" y="1394589"/>
            <a:ext cx="1142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8D7"/>
                </a:solidFill>
              </a:rPr>
              <a:t>I CARE. I WIN.</a:t>
            </a:r>
          </a:p>
        </p:txBody>
      </p:sp>
      <p:pic>
        <p:nvPicPr>
          <p:cNvPr id="9" name="Image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491" y="207482"/>
            <a:ext cx="260331" cy="24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27" y="1297529"/>
            <a:ext cx="4490073" cy="29965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2019.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0 UPDATES INFO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 USER INTRO TEMPLATE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00 USER INTRO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0 USER INTRO TEMPLATE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 Info Central Document" ma:contentTypeID="0x010100DC5BCE098E77F24A93B65B304028A01800B9B6FFD1AE91F841AEEE51DA77C24574" ma:contentTypeVersion="21" ma:contentTypeDescription="" ma:contentTypeScope="" ma:versionID="6c5767b1de37fb745de8bf5eb2df4cfc">
  <xsd:schema xmlns:xsd="http://www.w3.org/2001/XMLSchema" xmlns:p="http://schemas.microsoft.com/office/2006/metadata/properties" xmlns:ns2="fe2fafe7-4ffc-48b4-93bc-676d68850a74" xmlns:ns3="http://schemas.microsoft.com/sharepoint/v3/fields" xmlns:ns4="1948f2df-e3dc-49ff-bcbb-da6fb5267aa4" targetNamespace="http://schemas.microsoft.com/office/2006/metadata/properties" ma:root="true" ma:fieldsID="c76591e549a85c1a12b39ea35f5fdc22" ns2:_="" ns3:_="" ns4:_="">
    <xsd:import namespace="fe2fafe7-4ffc-48b4-93bc-676d68850a74"/>
    <xsd:import namespace="http://schemas.microsoft.com/sharepoint/v3/fields"/>
    <xsd:import namespace="1948f2df-e3dc-49ff-bcbb-da6fb5267aa4"/>
    <xsd:element name="properties">
      <xsd:complexType>
        <xsd:sequence>
          <xsd:element name="documentManagement">
            <xsd:complexType>
              <xsd:all>
                <xsd:element ref="ns2:Selected_x0020_SME_x0020_Role" minOccurs="0"/>
                <xsd:element ref="ns2:Selected_x0020_SME_x0020_Individual" minOccurs="0"/>
                <xsd:element ref="ns2:Selected_x0020_Creator" minOccurs="0"/>
                <xsd:element ref="ns2:Selected_x0020_Owner" minOccurs="0"/>
                <xsd:element ref="ns2:Document_x0020_Description" minOccurs="0"/>
                <xsd:element ref="ns2:Identifier" minOccurs="0"/>
                <xsd:element ref="ns2:Selected_x0020_Language" minOccurs="0"/>
                <xsd:element ref="ns2:Selected_x0020_Coverage" minOccurs="0"/>
                <xsd:element ref="ns2:Model" minOccurs="0"/>
                <xsd:element ref="ns2:Selected_x0020_Business_x0020_Unit" minOccurs="0"/>
                <xsd:element ref="ns2:Selected_x0020_Geographic_x0020_Location" minOccurs="0"/>
                <xsd:element ref="ns2:Selected_x0020_Type" minOccurs="0"/>
                <xsd:element ref="ns3:_Source" minOccurs="0"/>
                <xsd:element ref="ns2:Collection_x0020_Type" minOccurs="0"/>
                <xsd:element ref="ns2:Collection_x0020_Number" minOccurs="0"/>
                <xsd:element ref="ns3:_Format" minOccurs="0"/>
                <xsd:element ref="ns4:Revis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2fafe7-4ffc-48b4-93bc-676d68850a74" elementFormDefault="qualified">
    <xsd:import namespace="http://schemas.microsoft.com/office/2006/documentManagement/types"/>
    <xsd:element name="Selected_x0020_SME_x0020_Role" ma:index="8" nillable="true" ma:displayName="Selected SME Role" ma:internalName="Selected_x0020_SME_x0020_Role">
      <xsd:simpleType>
        <xsd:restriction base="dms:Text">
          <xsd:maxLength value="255"/>
        </xsd:restriction>
      </xsd:simpleType>
    </xsd:element>
    <xsd:element name="Selected_x0020_SME_x0020_Individual" ma:index="9" nillable="true" ma:displayName="Selected SME Individual" ma:internalName="Selected_x0020_SME_x0020_Individual">
      <xsd:simpleType>
        <xsd:restriction base="dms:Text">
          <xsd:maxLength value="255"/>
        </xsd:restriction>
      </xsd:simpleType>
    </xsd:element>
    <xsd:element name="Selected_x0020_Creator" ma:index="10" nillable="true" ma:displayName="Selected Creator" ma:internalName="Selected_x0020_Creator">
      <xsd:simpleType>
        <xsd:restriction base="dms:Text">
          <xsd:maxLength value="255"/>
        </xsd:restriction>
      </xsd:simpleType>
    </xsd:element>
    <xsd:element name="Selected_x0020_Owner" ma:index="11" nillable="true" ma:displayName="Selected Owner" ma:internalName="Selected_x0020_Owner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Note"/>
      </xsd:simpleType>
    </xsd:element>
    <xsd:element name="Identifier" ma:index="13" nillable="true" ma:displayName="Identifier" ma:internalName="Identifier">
      <xsd:simpleType>
        <xsd:restriction base="dms:Text">
          <xsd:maxLength value="255"/>
        </xsd:restriction>
      </xsd:simpleType>
    </xsd:element>
    <xsd:element name="Selected_x0020_Language" ma:index="14" nillable="true" ma:displayName="Selected Language" ma:internalName="Selected_x0020_Language">
      <xsd:simpleType>
        <xsd:restriction base="dms:Text">
          <xsd:maxLength value="255"/>
        </xsd:restriction>
      </xsd:simpleType>
    </xsd:element>
    <xsd:element name="Selected_x0020_Coverage" ma:index="15" nillable="true" ma:displayName="Selected Coverage" ma:internalName="Selected_x0020_Coverage">
      <xsd:simpleType>
        <xsd:restriction base="dms:Text">
          <xsd:maxLength value="255"/>
        </xsd:restriction>
      </xsd:simpleType>
    </xsd:element>
    <xsd:element name="Model" ma:index="17" nillable="true" ma:displayName="Model Name" ma:default="" ma:internalName="Model">
      <xsd:simpleType>
        <xsd:restriction base="dms:Text">
          <xsd:maxLength value="255"/>
        </xsd:restriction>
      </xsd:simpleType>
    </xsd:element>
    <xsd:element name="Selected_x0020_Business_x0020_Unit" ma:index="18" nillable="true" ma:displayName="Selected Business Unit" ma:internalName="Selected_x0020_Business_x0020_Unit">
      <xsd:simpleType>
        <xsd:restriction base="dms:Text">
          <xsd:maxLength value="255"/>
        </xsd:restriction>
      </xsd:simpleType>
    </xsd:element>
    <xsd:element name="Selected_x0020_Geographic_x0020_Location" ma:index="19" nillable="true" ma:displayName="Selected Geographic Location" ma:internalName="Selected_x0020_Geographic_x0020_Location">
      <xsd:simpleType>
        <xsd:restriction base="dms:Text">
          <xsd:maxLength value="255"/>
        </xsd:restriction>
      </xsd:simpleType>
    </xsd:element>
    <xsd:element name="Selected_x0020_Type" ma:index="20" nillable="true" ma:displayName="Selected Type" ma:default="Bus" ma:internalName="Selected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"/>
                    <xsd:enumeration value="Container - genset"/>
                    <xsd:enumeration value="Conatiner - reefer"/>
                    <xsd:enumeration value="Rail"/>
                    <xsd:enumeration value="Vehicle Powered Truck"/>
                    <xsd:enumeration value="Self Powered Truck"/>
                    <xsd:enumeration value="Total Kare"/>
                    <xsd:enumeration value="Trailer"/>
                  </xsd:restriction>
                </xsd:simpleType>
              </xsd:element>
            </xsd:sequence>
          </xsd:extension>
        </xsd:complexContent>
      </xsd:complexType>
    </xsd:element>
    <xsd:element name="Collection_x0020_Type" ma:index="22" nillable="true" ma:displayName="Collection Type" ma:internalName="Collection_x0020_Type">
      <xsd:simpleType>
        <xsd:restriction base="dms:Text">
          <xsd:maxLength value="255"/>
        </xsd:restriction>
      </xsd:simpleType>
    </xsd:element>
    <xsd:element name="Collection_x0020_Number" ma:index="23" nillable="true" ma:displayName="Collection Number" ma:internalName="Collection_x0020_Number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21" nillable="true" ma:displayName="Source" ma:description="References to resources from which this resource was derived" ma:internalName="_Source">
      <xsd:simpleType>
        <xsd:restriction base="dms:Note"/>
      </xsd:simpleType>
    </xsd:element>
    <xsd:element name="_Format" ma:index="24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948f2df-e3dc-49ff-bcbb-da6fb5267aa4" elementFormDefault="qualified">
    <xsd:import namespace="http://schemas.microsoft.com/office/2006/documentManagement/types"/>
    <xsd:element name="Revision_x0020_Date" ma:index="25" nillable="true" ma:displayName="Revision Date" ma:default="" ma:format="DateTime" ma:internalName="Revis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Model xmlns="fe2fafe7-4ffc-48b4-93bc-676d68850a74" xsi:nil="true"/>
    <Selected_x0020_Business_x0020_Unit xmlns="fe2fafe7-4ffc-48b4-93bc-676d68850a74" xsi:nil="true"/>
    <Selected_x0020_SME_x0020_Role xmlns="fe2fafe7-4ffc-48b4-93bc-676d68850a74" xsi:nil="true"/>
    <Document_x0020_Description xmlns="fe2fafe7-4ffc-48b4-93bc-676d68850a74" xsi:nil="true"/>
    <Selected_x0020_Coverage xmlns="fe2fafe7-4ffc-48b4-93bc-676d68850a74" xsi:nil="true"/>
    <Selected_x0020_Creator xmlns="fe2fafe7-4ffc-48b4-93bc-676d68850a74" xsi:nil="true"/>
    <Selected_x0020_Type xmlns="fe2fafe7-4ffc-48b4-93bc-676d68850a74">
      <Value>Bus</Value>
    </Selected_x0020_Type>
    <Selected_x0020_SME_x0020_Individual xmlns="fe2fafe7-4ffc-48b4-93bc-676d68850a74" xsi:nil="true"/>
    <Identifier xmlns="fe2fafe7-4ffc-48b4-93bc-676d68850a74" xsi:nil="true"/>
    <Selected_x0020_Geographic_x0020_Location xmlns="fe2fafe7-4ffc-48b4-93bc-676d68850a74" xsi:nil="true"/>
    <_Format xmlns="http://schemas.microsoft.com/sharepoint/v3/fields" xsi:nil="true"/>
    <Selected_x0020_Owner xmlns="fe2fafe7-4ffc-48b4-93bc-676d68850a74" xsi:nil="true"/>
    <Collection_x0020_Type xmlns="fe2fafe7-4ffc-48b4-93bc-676d68850a74" xsi:nil="true"/>
    <Revision_x0020_Date xmlns="1948f2df-e3dc-49ff-bcbb-da6fb5267aa4">1999-11-30T00:00:00+00:00</Revision_x0020_Date>
    <Selected_x0020_Language xmlns="fe2fafe7-4ffc-48b4-93bc-676d68850a74" xsi:nil="true"/>
    <Collection_x0020_Number xmlns="fe2fafe7-4ffc-48b4-93bc-676d68850a74" xsi:nil="true"/>
  </documentManagement>
</p:properties>
</file>

<file path=customXml/itemProps1.xml><?xml version="1.0" encoding="utf-8"?>
<ds:datastoreItem xmlns:ds="http://schemas.openxmlformats.org/officeDocument/2006/customXml" ds:itemID="{D3C4B07C-BD52-41B5-BD85-305B2972C0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938F5C-7354-470D-88F6-C7295EDC5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fafe7-4ffc-48b4-93bc-676d68850a74"/>
    <ds:schemaRef ds:uri="http://schemas.microsoft.com/sharepoint/v3/fields"/>
    <ds:schemaRef ds:uri="1948f2df-e3dc-49ff-bcbb-da6fb5267a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1D4E973-7D9F-4B3B-80EA-B864190ADEF0}">
  <ds:schemaRefs>
    <ds:schemaRef ds:uri="http://schemas.microsoft.com/office/2006/metadata/properties"/>
    <ds:schemaRef ds:uri="1948f2df-e3dc-49ff-bcbb-da6fb5267aa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/fields"/>
    <ds:schemaRef ds:uri="fe2fafe7-4ffc-48b4-93bc-676d68850a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38146</TotalTime>
  <Words>2669</Words>
  <Application>Microsoft Office PowerPoint</Application>
  <PresentationFormat>Widescreen</PresentationFormat>
  <Paragraphs>335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FoundryFormSansBlonde-Demi</vt:lpstr>
      <vt:lpstr>Wingdings</vt:lpstr>
      <vt:lpstr>00 UPDATES INFO</vt:lpstr>
      <vt:lpstr>00 USER INTRO TEMPLATE</vt:lpstr>
      <vt:lpstr>1_00 USER INTRO TEMPLATE</vt:lpstr>
      <vt:lpstr>2_00 USER INTRO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Van Cauwenberge</dc:creator>
  <cp:lastModifiedBy>Muhammad</cp:lastModifiedBy>
  <cp:revision>1340</cp:revision>
  <dcterms:created xsi:type="dcterms:W3CDTF">2015-01-13T12:29:18Z</dcterms:created>
  <dcterms:modified xsi:type="dcterms:W3CDTF">2025-05-21T18:03:38Z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0x010100DC5BCE098E77F24A93B65B304028A01800B9B6FFD1AE91F841AEEE51DA77C24574</vt:lpwstr>
  </property>
  <property fmtid="{D5CDD505-2E9C-101B-9397-08002B2CF9AE}" pid="3" name="Order">
    <vt:r8>300</vt:r8>
  </property>
</Properties>
</file>