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notesMasterIdLst>
    <p:notesMasterId r:id="rId14"/>
  </p:notesMasterIdLst>
  <p:sldIdLst>
    <p:sldId id="256" r:id="rId5"/>
    <p:sldId id="257" r:id="rId6"/>
    <p:sldId id="334" r:id="rId7"/>
    <p:sldId id="402" r:id="rId8"/>
    <p:sldId id="401" r:id="rId9"/>
    <p:sldId id="404" r:id="rId10"/>
    <p:sldId id="403" r:id="rId11"/>
    <p:sldId id="400" r:id="rId12"/>
    <p:sldId id="38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F106B8-BEE3-6FAC-9AB9-8F4F3113954E}" name="Christine Mes" initials="CM" userId="S::christine@languageplay.be::6cb5faeb-51cd-411d-9b73-6aeefeecc7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39"/>
    <a:srgbClr val="0098D7"/>
    <a:srgbClr val="000000"/>
    <a:srgbClr val="113C64"/>
    <a:srgbClr val="1C3A5E"/>
    <a:srgbClr val="224570"/>
    <a:srgbClr val="285284"/>
    <a:srgbClr val="17354D"/>
    <a:srgbClr val="193953"/>
    <a:srgbClr val="153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 autoAdjust="0"/>
    <p:restoredTop sz="93061" autoAdjust="0"/>
  </p:normalViewPr>
  <p:slideViewPr>
    <p:cSldViewPr snapToGrid="0" showGuides="1">
      <p:cViewPr varScale="1">
        <p:scale>
          <a:sx n="72" d="100"/>
          <a:sy n="72" d="100"/>
        </p:scale>
        <p:origin x="35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C30C4-8286-4EA4-8C95-225E3695C4A3}" type="datetimeFigureOut">
              <a:rPr lang="fr-BE" smtClean="0"/>
              <a:t>21-05-25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B05CE-A090-4B84-BFE1-74323F8BCEB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352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944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B05CE-A090-4B84-BFE1-74323F8BCEBA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01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01 - COMPANY INTRODUCTION - About 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92400"/>
            <a:ext cx="12192000" cy="55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0" y="1298500"/>
            <a:ext cx="9072563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  <a:endParaRPr lang="fr-BE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908095"/>
            <a:ext cx="6096000" cy="4171158"/>
          </a:xfrm>
        </p:spPr>
        <p:txBody>
          <a:bodyPr lIns="432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1400" cap="none" baseline="0">
                <a:solidFill>
                  <a:srgbClr val="111E39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8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 cap="none">
                <a:solidFill>
                  <a:srgbClr val="949FB2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557344"/>
            <a:ext cx="5617029" cy="720000"/>
          </a:xfrm>
          <a:prstGeom prst="rect">
            <a:avLst/>
          </a:prstGeom>
          <a:noFill/>
        </p:spPr>
        <p:txBody>
          <a:bodyPr wrap="square" lIns="216000" rtlCol="0" anchor="ctr">
            <a:noAutofit/>
          </a:bodyPr>
          <a:lstStyle/>
          <a:p>
            <a:r>
              <a:rPr lang="fr-BE" sz="2800" b="1" cap="all" dirty="0" err="1">
                <a:solidFill>
                  <a:prstClr val="white"/>
                </a:solidFill>
              </a:rPr>
              <a:t>Tk</a:t>
            </a:r>
            <a:r>
              <a:rPr lang="fr-BE" sz="2800" b="1" cap="all" dirty="0">
                <a:solidFill>
                  <a:prstClr val="white"/>
                </a:solidFill>
              </a:rPr>
              <a:t> locations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1" y="1908095"/>
            <a:ext cx="6096000" cy="4171158"/>
          </a:xfrm>
        </p:spPr>
        <p:txBody>
          <a:bodyPr lIns="432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None/>
              <a:defRPr sz="1400" cap="none" baseline="0">
                <a:solidFill>
                  <a:srgbClr val="111E39"/>
                </a:solidFill>
              </a:defRPr>
            </a:lvl2pPr>
            <a:lvl3pPr marL="176213" indent="-17621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98D7"/>
              </a:buClr>
              <a:buFont typeface="Arial" panose="020B0604020202020204" pitchFamily="34" charset="0"/>
              <a:buChar char="•"/>
              <a:defRPr sz="1400" cap="none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8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 cap="none">
                <a:solidFill>
                  <a:srgbClr val="949FB2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63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 - COMPANY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0" y="557344"/>
            <a:ext cx="5617029" cy="720000"/>
          </a:xfrm>
          <a:prstGeom prst="rect">
            <a:avLst/>
          </a:prstGeom>
          <a:noFill/>
        </p:spPr>
        <p:txBody>
          <a:bodyPr wrap="square" lIns="216000" rtlCol="0" anchor="ctr">
            <a:noAutofit/>
          </a:bodyPr>
          <a:lstStyle/>
          <a:p>
            <a:endParaRPr lang="fr-BE" sz="2800" b="1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297847"/>
            <a:ext cx="12192000" cy="2387600"/>
          </a:xfrm>
        </p:spPr>
        <p:txBody>
          <a:bodyPr lIns="432000" anchor="b"/>
          <a:lstStyle>
            <a:lvl1pPr algn="l">
              <a:defRPr sz="6000" b="1" cap="all" baseline="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777522"/>
            <a:ext cx="12192000" cy="1655762"/>
          </a:xfrm>
        </p:spPr>
        <p:txBody>
          <a:bodyPr lIns="432000"/>
          <a:lstStyle>
            <a:lvl1pPr marL="0" indent="0" algn="l">
              <a:buNone/>
              <a:defRPr sz="24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2022. Strictly confidential.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320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92400"/>
            <a:ext cx="11896436" cy="597600"/>
          </a:xfrm>
        </p:spPr>
        <p:txBody>
          <a:bodyPr lIns="216000" tIns="144000" anchor="t" anchorCtr="0">
            <a:noAutofit/>
          </a:bodyPr>
          <a:lstStyle>
            <a:lvl1pPr>
              <a:defRPr sz="1800" b="1" cap="all" baseline="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08469"/>
            <a:ext cx="11896436" cy="4464000"/>
          </a:xfrm>
        </p:spPr>
        <p:txBody>
          <a:bodyPr lIns="432000" tIns="14400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2022. Strictly confidential.</a:t>
            </a:r>
            <a:endParaRPr lang="fr-BE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0" y="572400"/>
            <a:ext cx="11896725" cy="709612"/>
          </a:xfrm>
        </p:spPr>
        <p:txBody>
          <a:bodyPr lIns="216000" tIns="108000" anchor="ctr">
            <a:normAutofit/>
          </a:bodyPr>
          <a:lstStyle>
            <a:lvl1pPr>
              <a:defRPr sz="28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751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 USER INTRO TEMPLATE - compan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1" y="1897065"/>
            <a:ext cx="9072563" cy="4700587"/>
          </a:xfrm>
          <a:solidFill>
            <a:schemeClr val="accent3"/>
          </a:solidFill>
        </p:spPr>
        <p:txBody>
          <a:bodyPr lIns="180000" rIns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98502"/>
            <a:ext cx="9072563" cy="598487"/>
          </a:xfrm>
        </p:spPr>
        <p:txBody>
          <a:bodyPr lIns="216000" tIns="144000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cap="all" baseline="0">
                <a:solidFill>
                  <a:srgbClr val="111E39"/>
                </a:solidFill>
              </a:defRPr>
            </a:lvl1pPr>
            <a:lvl2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rgbClr val="111E39"/>
                </a:solidFill>
              </a:defRPr>
            </a:lvl2pPr>
            <a:lvl3pPr marL="141288" indent="-141288">
              <a:lnSpc>
                <a:spcPct val="80000"/>
              </a:lnSpc>
              <a:spcBef>
                <a:spcPts val="0"/>
              </a:spcBef>
              <a:buClr>
                <a:srgbClr val="0098D7"/>
              </a:buClr>
              <a:buFont typeface="Arial" panose="020B0604020202020204" pitchFamily="34" charset="0"/>
              <a:buChar char="•"/>
              <a:defRPr sz="1400">
                <a:solidFill>
                  <a:srgbClr val="111E39"/>
                </a:solidFill>
              </a:defRPr>
            </a:lvl3pPr>
            <a:lvl4pPr marL="0" indent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  <a:defRPr sz="1200" b="1" cap="all" baseline="0">
                <a:solidFill>
                  <a:srgbClr val="0098D7"/>
                </a:solidFill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None/>
              <a:defRPr sz="1000">
                <a:solidFill>
                  <a:srgbClr val="949FB2"/>
                </a:solidFill>
              </a:defRPr>
            </a:lvl5pPr>
          </a:lstStyle>
          <a:p>
            <a:pPr lvl="0"/>
            <a:r>
              <a:rPr lang="fr-FR" dirty="0" err="1"/>
              <a:t>Optional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BE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2022.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549275"/>
            <a:ext cx="9072563" cy="742950"/>
          </a:xfrm>
        </p:spPr>
        <p:txBody>
          <a:bodyPr lIns="216000" tIns="108000" anchor="ctr">
            <a:noAutofit/>
          </a:bodyPr>
          <a:lstStyle>
            <a:lvl1pPr marL="0" indent="0" algn="l" defTabSz="914400" rtl="0" eaLnBrk="1" latinLnBrk="0" hangingPunct="1">
              <a:buNone/>
              <a:defRPr lang="fr-BE" sz="2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About … (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company</a:t>
            </a:r>
            <a:r>
              <a:rPr lang="fr-FR" dirty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007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76000"/>
          </a:xfrm>
          <a:prstGeom prst="rect">
            <a:avLst/>
          </a:prstGeom>
          <a:solidFill>
            <a:srgbClr val="009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0" y="574586"/>
            <a:ext cx="12192000" cy="720000"/>
          </a:xfrm>
          <a:prstGeom prst="rect">
            <a:avLst/>
          </a:prstGeom>
          <a:solidFill>
            <a:srgbClr val="111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74" y="160731"/>
            <a:ext cx="1799957" cy="25453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9299575" y="6492875"/>
            <a:ext cx="2892425" cy="365125"/>
          </a:xfrm>
          <a:prstGeom prst="rect">
            <a:avLst/>
          </a:prstGeom>
        </p:spPr>
        <p:txBody>
          <a:bodyPr vert="horz" lIns="108000" tIns="45720" rIns="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2022.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0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8" r:id="rId2"/>
    <p:sldLayoutId id="2147483775" r:id="rId3"/>
    <p:sldLayoutId id="2147483776" r:id="rId4"/>
    <p:sldLayoutId id="21474837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92">
          <p15:clr>
            <a:srgbClr val="F26B43"/>
          </p15:clr>
        </p15:guide>
        <p15:guide id="4" pos="58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.europe@thermoking.com?subject=TK%20presentation%20feedback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92240"/>
            <a:ext cx="12191658" cy="5565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3D8F08-08C5-5747-9340-2E31E618AD1E}"/>
              </a:ext>
            </a:extLst>
          </p:cNvPr>
          <p:cNvSpPr/>
          <p:nvPr/>
        </p:nvSpPr>
        <p:spPr>
          <a:xfrm>
            <a:off x="0" y="5872480"/>
            <a:ext cx="12191659" cy="98551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1"/>
          <p:cNvSpPr txBox="1">
            <a:spLocks/>
          </p:cNvSpPr>
          <p:nvPr/>
        </p:nvSpPr>
        <p:spPr>
          <a:xfrm>
            <a:off x="396239" y="5872480"/>
            <a:ext cx="9072563" cy="678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u="non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411163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entury Gothic" panose="020B0502020202020204" pitchFamily="34" charset="0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000" b="0" i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39" y="623061"/>
            <a:ext cx="11229703" cy="554446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C-Series: </a:t>
            </a:r>
            <a:r>
              <a:rPr lang="en-GB" b="1" dirty="0">
                <a:solidFill>
                  <a:schemeClr val="bg1"/>
                </a:solidFill>
              </a:rPr>
              <a:t>reliable protection for fresh and frozen cargo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987" y="5943600"/>
            <a:ext cx="8762223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GB" spc="600" dirty="0">
                <a:solidFill>
                  <a:schemeClr val="bg1"/>
                </a:solidFill>
              </a:rPr>
              <a:t>SINGLE TEMPERATURE REFRIGERATION SOLUTIONS</a:t>
            </a:r>
            <a:br>
              <a:rPr lang="en-GB" spc="600" dirty="0">
                <a:solidFill>
                  <a:schemeClr val="bg1"/>
                </a:solidFill>
              </a:rPr>
            </a:br>
            <a:r>
              <a:rPr lang="en-GB" spc="600" dirty="0">
                <a:solidFill>
                  <a:schemeClr val="bg1"/>
                </a:solidFill>
              </a:rPr>
              <a:t>FOR SMALL, MEDIUM, AND LARGE TRUCKS &amp; VANS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14FEEFD8-C18A-E5F8-D33D-FBE6465D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11530293" y="6551280"/>
            <a:ext cx="548527" cy="190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888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Thermo King 2022. Strictly confidential.</a:t>
            </a:r>
            <a:endParaRPr lang="fr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TABLE OF CONTENTS</a:t>
            </a:r>
          </a:p>
        </p:txBody>
      </p:sp>
      <p:sp>
        <p:nvSpPr>
          <p:cNvPr id="44" name="Rectangle 43">
            <a:hlinkClick r:id="rId2" action="ppaction://hlinksldjump"/>
          </p:cNvPr>
          <p:cNvSpPr/>
          <p:nvPr/>
        </p:nvSpPr>
        <p:spPr>
          <a:xfrm>
            <a:off x="5784006" y="3245955"/>
            <a:ext cx="1899920" cy="223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FCE878-9C7C-1242-9754-52BCAA10AC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885" b="-1"/>
          <a:stretch/>
        </p:blipFill>
        <p:spPr>
          <a:xfrm>
            <a:off x="6877183" y="2160843"/>
            <a:ext cx="5019542" cy="1853386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A4F06CD-591A-8307-2903-6C7E45DF8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3651"/>
              </p:ext>
            </p:extLst>
          </p:nvPr>
        </p:nvGraphicFramePr>
        <p:xfrm>
          <a:off x="543278" y="1966189"/>
          <a:ext cx="5869880" cy="1152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69880">
                  <a:extLst>
                    <a:ext uri="{9D8B030D-6E8A-4147-A177-3AD203B41FA5}">
                      <a16:colId xmlns:a16="http://schemas.microsoft.com/office/drawing/2014/main" val="1067652549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hlinkClick r:id="rId4" action="ppaction://hlinksldjump"/>
                        </a:rPr>
                        <a:t>For small, medium, and large vehicles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850953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hlinkClick r:id="rId5" action="ppaction://hlinksldjump"/>
                        </a:rPr>
                        <a:t>Extended product range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8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75088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50E12A5-FE92-1348-B17A-BA39C288FC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35"/>
          <a:stretch/>
        </p:blipFill>
        <p:spPr>
          <a:xfrm>
            <a:off x="8175967" y="4096113"/>
            <a:ext cx="3720758" cy="15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5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29B55-50C3-7D04-FC15-EBB3514CDF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5756"/>
            <a:ext cx="12191999" cy="55522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Thermo King 2022. Strictly confidential.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C-Series: FOR SMALL, MEDIUM, AND LARGE VEHICLES</a:t>
            </a:r>
          </a:p>
        </p:txBody>
      </p:sp>
      <p:pic>
        <p:nvPicPr>
          <p:cNvPr id="23" name="Picture 2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253" y="4557067"/>
            <a:ext cx="6845301" cy="1938370"/>
          </a:xfrm>
          <a:prstGeom prst="rect">
            <a:avLst/>
          </a:prstGeom>
          <a:solidFill>
            <a:srgbClr val="101D39"/>
          </a:solidFill>
        </p:spPr>
        <p:txBody>
          <a:bodyPr wrap="square" lIns="180000" tIns="180000" rIns="180000" bIns="18000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98D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a typeface="+mj-ea"/>
                <a:cs typeface="+mj-cs"/>
              </a:rPr>
              <a:t>Ideal for delivering temperature-sensitive cargo in vehicles up to 52M</a:t>
            </a:r>
            <a:r>
              <a:rPr lang="en-US" sz="1400" baseline="30000" dirty="0">
                <a:solidFill>
                  <a:schemeClr val="bg1"/>
                </a:solidFill>
                <a:ea typeface="+mj-ea"/>
                <a:cs typeface="+mj-cs"/>
              </a:rPr>
              <a:t>3</a:t>
            </a:r>
            <a:endParaRPr lang="en-US" sz="1400" dirty="0">
              <a:solidFill>
                <a:schemeClr val="bg1"/>
              </a:solidFill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Clr>
                <a:srgbClr val="0098D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a typeface="+mj-ea"/>
                <a:cs typeface="+mj-cs"/>
              </a:rPr>
              <a:t>Perfectly suited for rigorous for multi-drop distribution runs</a:t>
            </a:r>
          </a:p>
          <a:p>
            <a:pPr marL="285750" indent="-285750">
              <a:lnSpc>
                <a:spcPct val="150000"/>
              </a:lnSpc>
              <a:buClr>
                <a:srgbClr val="0098D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a typeface="+mj-ea"/>
                <a:cs typeface="+mj-cs"/>
              </a:rPr>
              <a:t>Reliable even in extreme high and low ambient temperatures</a:t>
            </a:r>
          </a:p>
          <a:p>
            <a:pPr marL="285750" indent="-285750">
              <a:lnSpc>
                <a:spcPct val="150000"/>
              </a:lnSpc>
              <a:buClr>
                <a:srgbClr val="0098D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a typeface="+mj-ea"/>
                <a:cs typeface="+mj-cs"/>
              </a:rPr>
              <a:t>Protects cargo with fast temperature pull-down</a:t>
            </a:r>
          </a:p>
          <a:p>
            <a:pPr marL="285750" indent="-285750">
              <a:lnSpc>
                <a:spcPct val="150000"/>
              </a:lnSpc>
              <a:buClr>
                <a:srgbClr val="0098D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ea typeface="+mj-ea"/>
                <a:cs typeface="+mj-cs"/>
              </a:rPr>
              <a:t>Effortless operation thanks to the user-friendly in-cab controller </a:t>
            </a:r>
          </a:p>
        </p:txBody>
      </p:sp>
    </p:spTree>
    <p:extLst>
      <p:ext uri="{BB962C8B-B14F-4D97-AF65-F5344CB8AC3E}">
        <p14:creationId xmlns:p14="http://schemas.microsoft.com/office/powerpoint/2010/main" val="146096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230574-1362-5400-61D8-156126AED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5756"/>
            <a:ext cx="12191999" cy="55522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Thermo King 2022. Strictly confidential.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C-Series: FOR SMALL, MEDIUM, AND LARGE VEHICLES</a:t>
            </a:r>
          </a:p>
        </p:txBody>
      </p:sp>
      <p:pic>
        <p:nvPicPr>
          <p:cNvPr id="23" name="Picture 2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C0138D-2D52-AC86-5EEC-96494ACD0BCB}"/>
              </a:ext>
            </a:extLst>
          </p:cNvPr>
          <p:cNvSpPr/>
          <p:nvPr/>
        </p:nvSpPr>
        <p:spPr>
          <a:xfrm>
            <a:off x="435047" y="2938678"/>
            <a:ext cx="4334661" cy="3554197"/>
          </a:xfrm>
          <a:prstGeom prst="rect">
            <a:avLst/>
          </a:prstGeom>
          <a:solidFill>
            <a:srgbClr val="0098D7"/>
          </a:solidFill>
        </p:spPr>
        <p:txBody>
          <a:bodyPr wrap="square" lIns="180000" tIns="180000" rIns="180000" bIns="180000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n-US" sz="1400" b="1" dirty="0">
                <a:solidFill>
                  <a:schemeClr val="bg1"/>
                </a:solidFill>
              </a:rPr>
              <a:t>Designed for higher performance</a:t>
            </a: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Quicker temperature pull-down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Higher airflow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Larger condensing capacity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Lightweight and compact design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Reduced refrigerant charge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Increased efficiency and sustainability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Optimized heating performance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Suitable for extreme ambient conditions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2-year warranty (unit and parts)</a:t>
            </a:r>
          </a:p>
        </p:txBody>
      </p:sp>
    </p:spTree>
    <p:extLst>
      <p:ext uri="{BB962C8B-B14F-4D97-AF65-F5344CB8AC3E}">
        <p14:creationId xmlns:p14="http://schemas.microsoft.com/office/powerpoint/2010/main" val="419612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06ECE1-9A7F-CA41-8CAE-232338090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1305756"/>
            <a:ext cx="12192000" cy="55522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Thermo King 2022. Strictly confidential.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EXTENDED PRODUCT RANGE</a:t>
            </a:r>
          </a:p>
        </p:txBody>
      </p:sp>
      <p:pic>
        <p:nvPicPr>
          <p:cNvPr id="23" name="Picture 2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E38F4B-5CE8-01FF-BA1E-745CBDDF8E5A}"/>
              </a:ext>
            </a:extLst>
          </p:cNvPr>
          <p:cNvSpPr/>
          <p:nvPr/>
        </p:nvSpPr>
        <p:spPr>
          <a:xfrm>
            <a:off x="385621" y="4133190"/>
            <a:ext cx="4421157" cy="2359685"/>
          </a:xfrm>
          <a:prstGeom prst="rect">
            <a:avLst/>
          </a:prstGeom>
          <a:solidFill>
            <a:srgbClr val="101D39"/>
          </a:solidFill>
          <a:ln>
            <a:noFill/>
          </a:ln>
        </p:spPr>
        <p:txBody>
          <a:bodyPr wrap="square" lIns="216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Small, medium, and large trucks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Efficient and compact refrigeration units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Models to suit your needs: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No defrost models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Heating and cooling models</a:t>
            </a:r>
          </a:p>
          <a:p>
            <a:pPr marL="742950" lvl="1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Cooling only models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186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06ECE1-9A7F-CA41-8CAE-232338090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5756"/>
            <a:ext cx="12191999" cy="55522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Thermo King 2022. Strictly confidential.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EXTENDED PRODUCT RANGE</a:t>
            </a:r>
          </a:p>
        </p:txBody>
      </p:sp>
      <p:pic>
        <p:nvPicPr>
          <p:cNvPr id="23" name="Picture 2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E38F4B-5CE8-01FF-BA1E-745CBDDF8E5A}"/>
              </a:ext>
            </a:extLst>
          </p:cNvPr>
          <p:cNvSpPr/>
          <p:nvPr/>
        </p:nvSpPr>
        <p:spPr>
          <a:xfrm>
            <a:off x="385621" y="4133190"/>
            <a:ext cx="8165255" cy="2359685"/>
          </a:xfrm>
          <a:prstGeom prst="rect">
            <a:avLst/>
          </a:prstGeom>
          <a:solidFill>
            <a:srgbClr val="101D39"/>
          </a:solidFill>
          <a:ln>
            <a:noFill/>
          </a:ln>
        </p:spPr>
        <p:txBody>
          <a:bodyPr wrap="square" lIns="216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Large trucks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Single-temperature control solutions for trucks up to 52M</a:t>
            </a:r>
            <a:r>
              <a:rPr lang="en-US" sz="1400" baseline="30000" dirty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New C-550, C-650, and C-750 models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High condensing capacity thanks to two condensing fans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Aluminum microchannel heat exchanger to reduce weight and refrigerant charge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Robust control board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660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06ECE1-9A7F-CA41-8CAE-2323380906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5756"/>
            <a:ext cx="12191999" cy="55522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Thermo King 2022. Strictly confidential.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EXTENDED PRODUCT RANGE</a:t>
            </a:r>
          </a:p>
        </p:txBody>
      </p:sp>
      <p:pic>
        <p:nvPicPr>
          <p:cNvPr id="23" name="Picture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E38F4B-5CE8-01FF-BA1E-745CBDDF8E5A}"/>
              </a:ext>
            </a:extLst>
          </p:cNvPr>
          <p:cNvSpPr/>
          <p:nvPr/>
        </p:nvSpPr>
        <p:spPr>
          <a:xfrm>
            <a:off x="1817864" y="4484594"/>
            <a:ext cx="4099882" cy="1984537"/>
          </a:xfrm>
          <a:prstGeom prst="rect">
            <a:avLst/>
          </a:prstGeom>
          <a:solidFill>
            <a:srgbClr val="101D39"/>
          </a:solidFill>
          <a:ln>
            <a:noFill/>
          </a:ln>
        </p:spPr>
        <p:txBody>
          <a:bodyPr wrap="square" lIns="180000" tIns="180000" rIns="180000" bIns="18000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Powerful road compressor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Widely available drive kits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Proven reliability and robustness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95D40-43F8-4F77-24BE-6505161A7823}"/>
              </a:ext>
            </a:extLst>
          </p:cNvPr>
          <p:cNvSpPr/>
          <p:nvPr/>
        </p:nvSpPr>
        <p:spPr>
          <a:xfrm>
            <a:off x="6274254" y="4536231"/>
            <a:ext cx="4099882" cy="1932900"/>
          </a:xfrm>
          <a:prstGeom prst="rect">
            <a:avLst/>
          </a:prstGeom>
          <a:solidFill>
            <a:srgbClr val="101D39"/>
          </a:solidFill>
          <a:ln>
            <a:noFill/>
          </a:ln>
        </p:spPr>
        <p:txBody>
          <a:bodyPr wrap="square" lIns="180000" tIns="180000" rIns="180000" bIns="180000">
            <a:spAutoFit/>
          </a:bodyPr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400" b="1" dirty="0">
                <a:solidFill>
                  <a:schemeClr val="bg1"/>
                </a:solidFill>
                <a:sym typeface="Wingdings" panose="05000000000000000000" pitchFamily="2" charset="2"/>
              </a:rPr>
              <a:t>User-friendly controller</a:t>
            </a: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Intuitive design for easy use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Microprocessor intelligence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sym typeface="Wingdings" panose="05000000000000000000" pitchFamily="2" charset="2"/>
              </a:rPr>
              <a:t>Display protected against moisture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433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5D27B7-3D9E-A742-9903-38E7B2E389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08408"/>
            <a:ext cx="12192001" cy="5649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39" y="667872"/>
            <a:ext cx="11229703" cy="554446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THANK YOU FOR YOUR ATTENTION!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4BD04-73EB-8947-9D56-8404CF8230FA}"/>
              </a:ext>
            </a:extLst>
          </p:cNvPr>
          <p:cNvSpPr/>
          <p:nvPr/>
        </p:nvSpPr>
        <p:spPr>
          <a:xfrm>
            <a:off x="-1" y="4491319"/>
            <a:ext cx="12204000" cy="236668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0E9B2F-FF5A-1B43-98D7-032F88FF67BC}"/>
              </a:ext>
            </a:extLst>
          </p:cNvPr>
          <p:cNvSpPr txBox="1"/>
          <p:nvPr/>
        </p:nvSpPr>
        <p:spPr>
          <a:xfrm>
            <a:off x="555726" y="5399814"/>
            <a:ext cx="5540103" cy="914400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r>
              <a:rPr lang="en-GB" spc="600" dirty="0">
                <a:solidFill>
                  <a:schemeClr val="bg1"/>
                </a:solidFill>
              </a:rPr>
              <a:t>C-SERIES</a:t>
            </a:r>
          </a:p>
          <a:p>
            <a:r>
              <a:rPr lang="en-GB" spc="600" dirty="0">
                <a:solidFill>
                  <a:schemeClr val="bg1"/>
                </a:solidFill>
              </a:rPr>
              <a:t>SINGLE TEMPERATURE REFRIGERATION SOLUTIONS</a:t>
            </a:r>
            <a:br>
              <a:rPr lang="en-GB" spc="600" dirty="0">
                <a:solidFill>
                  <a:schemeClr val="bg1"/>
                </a:solidFill>
              </a:rPr>
            </a:br>
            <a:r>
              <a:rPr lang="en-GB" spc="600" dirty="0">
                <a:solidFill>
                  <a:schemeClr val="bg1"/>
                </a:solidFill>
              </a:rPr>
              <a:t>FOR SMALL, MEDIUM, AND LARGE TRUCKS &amp; VANS</a:t>
            </a:r>
          </a:p>
        </p:txBody>
      </p:sp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84DC9751-17A1-1D48-883B-E241BC6B4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487C6EFB-A880-53EF-795E-8577F311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 bwMode="auto">
          <a:xfrm>
            <a:off x="11530293" y="6551280"/>
            <a:ext cx="548527" cy="190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07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111E39">
                    <a:tint val="75000"/>
                  </a:srgbClr>
                </a:solidFill>
              </a:rPr>
              <a:t>© Thermo King 2022. Strictly confidential.</a:t>
            </a:r>
            <a:endParaRPr lang="fr-BE" dirty="0">
              <a:solidFill>
                <a:srgbClr val="111E39">
                  <a:tint val="75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11825" y="2556869"/>
            <a:ext cx="7610475" cy="1195075"/>
            <a:chOff x="828675" y="5807349"/>
            <a:chExt cx="7610475" cy="1195075"/>
          </a:xfrm>
        </p:grpSpPr>
        <p:sp>
          <p:nvSpPr>
            <p:cNvPr id="8" name="Rectangle 7"/>
            <p:cNvSpPr/>
            <p:nvPr/>
          </p:nvSpPr>
          <p:spPr>
            <a:xfrm>
              <a:off x="2988915" y="5807349"/>
              <a:ext cx="51530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E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675" y="6509981"/>
              <a:ext cx="761047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IE" sz="2600" dirty="0">
                <a:solidFill>
                  <a:srgbClr val="E7E6E6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4586"/>
            <a:ext cx="12192000" cy="556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2009" y="3505721"/>
            <a:ext cx="7138931" cy="145037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appreciate comments , feedback, and any material useful to enrich our presentation. </a:t>
            </a:r>
          </a:p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E-mail us at: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marketing.europe@thermoking.com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3150824" y="4693186"/>
            <a:ext cx="5739788" cy="385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2DBAF265-50B6-CF42-A64E-4F00AA971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2" y="135941"/>
            <a:ext cx="4191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01 COMPANY INTRODUCTION">
  <a:themeElements>
    <a:clrScheme name="TK Modular Color Scheme">
      <a:dk1>
        <a:srgbClr val="111E39"/>
      </a:dk1>
      <a:lt1>
        <a:sysClr val="window" lastClr="FFFFFF"/>
      </a:lt1>
      <a:dk2>
        <a:srgbClr val="44546A"/>
      </a:dk2>
      <a:lt2>
        <a:srgbClr val="E7E6E6"/>
      </a:lt2>
      <a:accent1>
        <a:srgbClr val="0098D7"/>
      </a:accent1>
      <a:accent2>
        <a:srgbClr val="111E39"/>
      </a:accent2>
      <a:accent3>
        <a:srgbClr val="949FB2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RMO KING 1">
      <a:majorFont>
        <a:latin typeface="Rockwel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8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noAutofit/>
      </a:bodyPr>
      <a:lstStyle>
        <a:defPPr algn="ctr">
          <a:defRPr sz="1200" dirty="0" smtClean="0">
            <a:solidFill>
              <a:srgbClr val="111E3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Model xmlns="fe2fafe7-4ffc-48b4-93bc-676d68850a74" xsi:nil="true"/>
    <Selected_x0020_Business_x0020_Unit xmlns="fe2fafe7-4ffc-48b4-93bc-676d68850a74" xsi:nil="true"/>
    <Selected_x0020_SME_x0020_Role xmlns="fe2fafe7-4ffc-48b4-93bc-676d68850a74" xsi:nil="true"/>
    <Document_x0020_Description xmlns="fe2fafe7-4ffc-48b4-93bc-676d68850a74" xsi:nil="true"/>
    <Selected_x0020_Coverage xmlns="fe2fafe7-4ffc-48b4-93bc-676d68850a74" xsi:nil="true"/>
    <Selected_x0020_Creator xmlns="fe2fafe7-4ffc-48b4-93bc-676d68850a74" xsi:nil="true"/>
    <Selected_x0020_Type xmlns="fe2fafe7-4ffc-48b4-93bc-676d68850a74">
      <Value>Bus</Value>
    </Selected_x0020_Type>
    <Selected_x0020_SME_x0020_Individual xmlns="fe2fafe7-4ffc-48b4-93bc-676d68850a74" xsi:nil="true"/>
    <Identifier xmlns="fe2fafe7-4ffc-48b4-93bc-676d68850a74" xsi:nil="true"/>
    <Selected_x0020_Geographic_x0020_Location xmlns="fe2fafe7-4ffc-48b4-93bc-676d68850a74" xsi:nil="true"/>
    <_Format xmlns="http://schemas.microsoft.com/sharepoint/v3/fields" xsi:nil="true"/>
    <Selected_x0020_Owner xmlns="fe2fafe7-4ffc-48b4-93bc-676d68850a74" xsi:nil="true"/>
    <Collection_x0020_Type xmlns="fe2fafe7-4ffc-48b4-93bc-676d68850a74" xsi:nil="true"/>
    <Revision_x0020_Date xmlns="1948f2df-e3dc-49ff-bcbb-da6fb5267aa4">1999-11-30T00:00:00+00:00</Revision_x0020_Date>
    <Selected_x0020_Language xmlns="fe2fafe7-4ffc-48b4-93bc-676d68850a74" xsi:nil="true"/>
    <Collection_x0020_Number xmlns="fe2fafe7-4ffc-48b4-93bc-676d68850a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 Info Central Document" ma:contentTypeID="0x010100DC5BCE098E77F24A93B65B304028A01800B9B6FFD1AE91F841AEEE51DA77C24574" ma:contentTypeVersion="21" ma:contentTypeDescription="" ma:contentTypeScope="" ma:versionID="6c5767b1de37fb745de8bf5eb2df4cfc">
  <xsd:schema xmlns:xsd="http://www.w3.org/2001/XMLSchema" xmlns:p="http://schemas.microsoft.com/office/2006/metadata/properties" xmlns:ns2="fe2fafe7-4ffc-48b4-93bc-676d68850a74" xmlns:ns3="http://schemas.microsoft.com/sharepoint/v3/fields" xmlns:ns4="1948f2df-e3dc-49ff-bcbb-da6fb5267aa4" targetNamespace="http://schemas.microsoft.com/office/2006/metadata/properties" ma:root="true" ma:fieldsID="c76591e549a85c1a12b39ea35f5fdc22" ns2:_="" ns3:_="" ns4:_="">
    <xsd:import namespace="fe2fafe7-4ffc-48b4-93bc-676d68850a74"/>
    <xsd:import namespace="http://schemas.microsoft.com/sharepoint/v3/fields"/>
    <xsd:import namespace="1948f2df-e3dc-49ff-bcbb-da6fb5267aa4"/>
    <xsd:element name="properties">
      <xsd:complexType>
        <xsd:sequence>
          <xsd:element name="documentManagement">
            <xsd:complexType>
              <xsd:all>
                <xsd:element ref="ns2:Selected_x0020_SME_x0020_Role" minOccurs="0"/>
                <xsd:element ref="ns2:Selected_x0020_SME_x0020_Individual" minOccurs="0"/>
                <xsd:element ref="ns2:Selected_x0020_Creator" minOccurs="0"/>
                <xsd:element ref="ns2:Selected_x0020_Owner" minOccurs="0"/>
                <xsd:element ref="ns2:Document_x0020_Description" minOccurs="0"/>
                <xsd:element ref="ns2:Identifier" minOccurs="0"/>
                <xsd:element ref="ns2:Selected_x0020_Language" minOccurs="0"/>
                <xsd:element ref="ns2:Selected_x0020_Coverage" minOccurs="0"/>
                <xsd:element ref="ns2:Model" minOccurs="0"/>
                <xsd:element ref="ns2:Selected_x0020_Business_x0020_Unit" minOccurs="0"/>
                <xsd:element ref="ns2:Selected_x0020_Geographic_x0020_Location" minOccurs="0"/>
                <xsd:element ref="ns2:Selected_x0020_Type" minOccurs="0"/>
                <xsd:element ref="ns3:_Source" minOccurs="0"/>
                <xsd:element ref="ns2:Collection_x0020_Type" minOccurs="0"/>
                <xsd:element ref="ns2:Collection_x0020_Number" minOccurs="0"/>
                <xsd:element ref="ns3:_Format" minOccurs="0"/>
                <xsd:element ref="ns4:Revision_x0020_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e2fafe7-4ffc-48b4-93bc-676d68850a74" elementFormDefault="qualified">
    <xsd:import namespace="http://schemas.microsoft.com/office/2006/documentManagement/types"/>
    <xsd:element name="Selected_x0020_SME_x0020_Role" ma:index="8" nillable="true" ma:displayName="Selected SME Role" ma:internalName="Selected_x0020_SME_x0020_Role">
      <xsd:simpleType>
        <xsd:restriction base="dms:Text">
          <xsd:maxLength value="255"/>
        </xsd:restriction>
      </xsd:simpleType>
    </xsd:element>
    <xsd:element name="Selected_x0020_SME_x0020_Individual" ma:index="9" nillable="true" ma:displayName="Selected SME Individual" ma:internalName="Selected_x0020_SME_x0020_Individual">
      <xsd:simpleType>
        <xsd:restriction base="dms:Text">
          <xsd:maxLength value="255"/>
        </xsd:restriction>
      </xsd:simpleType>
    </xsd:element>
    <xsd:element name="Selected_x0020_Creator" ma:index="10" nillable="true" ma:displayName="Selected Creator" ma:internalName="Selected_x0020_Creator">
      <xsd:simpleType>
        <xsd:restriction base="dms:Text">
          <xsd:maxLength value="255"/>
        </xsd:restriction>
      </xsd:simpleType>
    </xsd:element>
    <xsd:element name="Selected_x0020_Owner" ma:index="11" nillable="true" ma:displayName="Selected Owner" ma:internalName="Selected_x0020_Owner">
      <xsd:simpleType>
        <xsd:restriction base="dms:Text">
          <xsd:maxLength value="255"/>
        </xsd:restriction>
      </xsd:simpleType>
    </xsd:element>
    <xsd:element name="Document_x0020_Description" ma:index="12" nillable="true" ma:displayName="Document Description" ma:internalName="Document_x0020_Description">
      <xsd:simpleType>
        <xsd:restriction base="dms:Note"/>
      </xsd:simpleType>
    </xsd:element>
    <xsd:element name="Identifier" ma:index="13" nillable="true" ma:displayName="Identifier" ma:internalName="Identifier">
      <xsd:simpleType>
        <xsd:restriction base="dms:Text">
          <xsd:maxLength value="255"/>
        </xsd:restriction>
      </xsd:simpleType>
    </xsd:element>
    <xsd:element name="Selected_x0020_Language" ma:index="14" nillable="true" ma:displayName="Selected Language" ma:internalName="Selected_x0020_Language">
      <xsd:simpleType>
        <xsd:restriction base="dms:Text">
          <xsd:maxLength value="255"/>
        </xsd:restriction>
      </xsd:simpleType>
    </xsd:element>
    <xsd:element name="Selected_x0020_Coverage" ma:index="15" nillable="true" ma:displayName="Selected Coverage" ma:internalName="Selected_x0020_Coverage">
      <xsd:simpleType>
        <xsd:restriction base="dms:Text">
          <xsd:maxLength value="255"/>
        </xsd:restriction>
      </xsd:simpleType>
    </xsd:element>
    <xsd:element name="Model" ma:index="17" nillable="true" ma:displayName="Model Name" ma:default="" ma:internalName="Model">
      <xsd:simpleType>
        <xsd:restriction base="dms:Text">
          <xsd:maxLength value="255"/>
        </xsd:restriction>
      </xsd:simpleType>
    </xsd:element>
    <xsd:element name="Selected_x0020_Business_x0020_Unit" ma:index="18" nillable="true" ma:displayName="Selected Business Unit" ma:internalName="Selected_x0020_Business_x0020_Unit">
      <xsd:simpleType>
        <xsd:restriction base="dms:Text">
          <xsd:maxLength value="255"/>
        </xsd:restriction>
      </xsd:simpleType>
    </xsd:element>
    <xsd:element name="Selected_x0020_Geographic_x0020_Location" ma:index="19" nillable="true" ma:displayName="Selected Geographic Location" ma:internalName="Selected_x0020_Geographic_x0020_Location">
      <xsd:simpleType>
        <xsd:restriction base="dms:Text">
          <xsd:maxLength value="255"/>
        </xsd:restriction>
      </xsd:simpleType>
    </xsd:element>
    <xsd:element name="Selected_x0020_Type" ma:index="20" nillable="true" ma:displayName="Selected Type" ma:default="Bus" ma:internalName="Selected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"/>
                    <xsd:enumeration value="Container - genset"/>
                    <xsd:enumeration value="Conatiner - reefer"/>
                    <xsd:enumeration value="Rail"/>
                    <xsd:enumeration value="Vehicle Powered Truck"/>
                    <xsd:enumeration value="Self Powered Truck"/>
                    <xsd:enumeration value="Total Kare"/>
                    <xsd:enumeration value="Trailer"/>
                  </xsd:restriction>
                </xsd:simpleType>
              </xsd:element>
            </xsd:sequence>
          </xsd:extension>
        </xsd:complexContent>
      </xsd:complexType>
    </xsd:element>
    <xsd:element name="Collection_x0020_Type" ma:index="22" nillable="true" ma:displayName="Collection Type" ma:internalName="Collection_x0020_Type">
      <xsd:simpleType>
        <xsd:restriction base="dms:Text">
          <xsd:maxLength value="255"/>
        </xsd:restriction>
      </xsd:simpleType>
    </xsd:element>
    <xsd:element name="Collection_x0020_Number" ma:index="23" nillable="true" ma:displayName="Collection Number" ma:internalName="Collection_x0020_Number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21" nillable="true" ma:displayName="Source" ma:description="References to resources from which this resource was derived" ma:internalName="_Source">
      <xsd:simpleType>
        <xsd:restriction base="dms:Note"/>
      </xsd:simpleType>
    </xsd:element>
    <xsd:element name="_Format" ma:index="24" nillable="true" ma:displayName="Format" ma:description="Media-type, file format or dimensions" ma:internalName="_Format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1948f2df-e3dc-49ff-bcbb-da6fb5267aa4" elementFormDefault="qualified">
    <xsd:import namespace="http://schemas.microsoft.com/office/2006/documentManagement/types"/>
    <xsd:element name="Revision_x0020_Date" ma:index="25" nillable="true" ma:displayName="Revision Date" ma:default="" ma:format="DateTime" ma:internalName="Revision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BC190C5-6B97-48C8-8F41-DE165DFC1A30}">
  <ds:schemaRefs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1948f2df-e3dc-49ff-bcbb-da6fb5267aa4"/>
    <ds:schemaRef ds:uri="fe2fafe7-4ffc-48b4-93bc-676d68850a74"/>
  </ds:schemaRefs>
</ds:datastoreItem>
</file>

<file path=customXml/itemProps2.xml><?xml version="1.0" encoding="utf-8"?>
<ds:datastoreItem xmlns:ds="http://schemas.openxmlformats.org/officeDocument/2006/customXml" ds:itemID="{C7910E54-19CB-436F-B434-BE5069ED11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6A8AE6-4E43-4988-90E7-58A938E5E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fafe7-4ffc-48b4-93bc-676d68850a74"/>
    <ds:schemaRef ds:uri="http://schemas.microsoft.com/sharepoint/v3/fields"/>
    <ds:schemaRef ds:uri="1948f2df-e3dc-49ff-bcbb-da6fb5267aa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344</Words>
  <Application>Microsoft Office PowerPoint</Application>
  <PresentationFormat>Widescreen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1_01 COMPANY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Nicovancau</dc:creator>
  <cp:lastModifiedBy>Muhammad</cp:lastModifiedBy>
  <cp:revision>351</cp:revision>
  <dcterms:created xsi:type="dcterms:W3CDTF">2015-03-02T11:00:57Z</dcterms:created>
  <dcterms:modified xsi:type="dcterms:W3CDTF">2025-05-21T10:09:08Z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0x010100DC5BCE098E77F24A93B65B304028A01800B9B6FFD1AE91F841AEEE51DA77C24574</vt:lpwstr>
  </property>
  <property fmtid="{D5CDD505-2E9C-101B-9397-08002B2CF9AE}" pid="3" name="TitusGUID">
    <vt:lpwstr>2873173d-7ef5-4eb3-8211-353457995907</vt:lpwstr>
  </property>
  <property fmtid="{D5CDD505-2E9C-101B-9397-08002B2CF9AE}" pid="4" name="CLASSIFICATION">
    <vt:lpwstr>TT-DC-3</vt:lpwstr>
  </property>
</Properties>
</file>