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90" r:id="rId4"/>
    <p:sldMasterId id="2147483785" r:id="rId5"/>
  </p:sldMasterIdLst>
  <p:notesMasterIdLst>
    <p:notesMasterId r:id="rId16"/>
  </p:notesMasterIdLst>
  <p:handoutMasterIdLst>
    <p:handoutMasterId r:id="rId17"/>
  </p:handoutMasterIdLst>
  <p:sldIdLst>
    <p:sldId id="513" r:id="rId6"/>
    <p:sldId id="542" r:id="rId7"/>
    <p:sldId id="598" r:id="rId8"/>
    <p:sldId id="601" r:id="rId9"/>
    <p:sldId id="599" r:id="rId10"/>
    <p:sldId id="578" r:id="rId11"/>
    <p:sldId id="523" r:id="rId12"/>
    <p:sldId id="602" r:id="rId13"/>
    <p:sldId id="571" r:id="rId14"/>
    <p:sldId id="570"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nected Solutions Product Presentation" id="{62716F35-B00C-46E0-8935-41E5F628D92F}">
          <p14:sldIdLst>
            <p14:sldId id="513"/>
            <p14:sldId id="542"/>
            <p14:sldId id="598"/>
            <p14:sldId id="601"/>
            <p14:sldId id="599"/>
            <p14:sldId id="578"/>
            <p14:sldId id="523"/>
            <p14:sldId id="602"/>
            <p14:sldId id="571"/>
            <p14:sldId id="570"/>
          </p14:sldIdLst>
        </p14:section>
      </p14:sectionLst>
    </p:ext>
    <p:ext uri="{EFAFB233-063F-42B5-8137-9DF3F51BA10A}">
      <p15:sldGuideLst xmlns:p15="http://schemas.microsoft.com/office/powerpoint/2012/main">
        <p15:guide id="1" pos="257" userDrawn="1">
          <p15:clr>
            <a:srgbClr val="A4A3A4"/>
          </p15:clr>
        </p15:guide>
        <p15:guide id="2" orient="horz" pos="406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D5CA00-02E0-D25E-E648-348EF8667046}" name="Fagnère, Soazic" initials="FS" userId="S::Soazic.Fagnere@tranetechnologies.com::20336493-abf9-4e6f-90bf-135547411a2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du, Raluca" initials="RR" lastIdx="13" clrIdx="0">
    <p:extLst>
      <p:ext uri="{19B8F6BF-5375-455C-9EA6-DF929625EA0E}">
        <p15:presenceInfo xmlns:p15="http://schemas.microsoft.com/office/powerpoint/2012/main" userId="S-1-5-21-3289705215-1832128825-2807327032-379121" providerId="AD"/>
      </p:ext>
    </p:extLst>
  </p:cmAuthor>
  <p:cmAuthor id="2" name="Derese, Evi" initials="DE" lastIdx="1" clrIdx="1">
    <p:extLst>
      <p:ext uri="{19B8F6BF-5375-455C-9EA6-DF929625EA0E}">
        <p15:presenceInfo xmlns:p15="http://schemas.microsoft.com/office/powerpoint/2012/main" userId="S-1-5-21-3289705215-1832128825-2807327032-1109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DB"/>
    <a:srgbClr val="0E1D2B"/>
    <a:srgbClr val="0098D7"/>
    <a:srgbClr val="80B728"/>
    <a:srgbClr val="103751"/>
    <a:srgbClr val="059BD6"/>
    <a:srgbClr val="111E39"/>
    <a:srgbClr val="43C9FF"/>
    <a:srgbClr val="1B3059"/>
    <a:srgbClr val="213A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65" autoAdjust="0"/>
    <p:restoredTop sz="95882" autoAdjust="0"/>
  </p:normalViewPr>
  <p:slideViewPr>
    <p:cSldViewPr>
      <p:cViewPr varScale="1">
        <p:scale>
          <a:sx n="77" d="100"/>
          <a:sy n="77" d="100"/>
        </p:scale>
        <p:origin x="276" y="72"/>
      </p:cViewPr>
      <p:guideLst>
        <p:guide pos="257"/>
        <p:guide orient="horz" pos="4065"/>
      </p:guideLst>
    </p:cSldViewPr>
  </p:slideViewPr>
  <p:outlineViewPr>
    <p:cViewPr>
      <p:scale>
        <a:sx n="33" d="100"/>
        <a:sy n="33" d="100"/>
      </p:scale>
      <p:origin x="0" y="-74126"/>
    </p:cViewPr>
  </p:outlineViewPr>
  <p:notesTextViewPr>
    <p:cViewPr>
      <p:scale>
        <a:sx n="3" d="2"/>
        <a:sy n="3" d="2"/>
      </p:scale>
      <p:origin x="0" y="0"/>
    </p:cViewPr>
  </p:notesTextViewPr>
  <p:sorterViewPr>
    <p:cViewPr varScale="1">
      <p:scale>
        <a:sx n="100" d="100"/>
        <a:sy n="100" d="100"/>
      </p:scale>
      <p:origin x="0" y="0"/>
    </p:cViewPr>
  </p:sorterViewPr>
  <p:notesViewPr>
    <p:cSldViewPr showGuides="1">
      <p:cViewPr varScale="1">
        <p:scale>
          <a:sx n="75" d="100"/>
          <a:sy n="75" d="100"/>
        </p:scale>
        <p:origin x="229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07C644-C3C8-4A22-8360-20872025F073}" type="datetimeFigureOut">
              <a:rPr lang="fr-BE" smtClean="0"/>
              <a:t>21-05-25</a:t>
            </a:fld>
            <a:endParaRPr lang="fr-BE"/>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47D685-205B-4BCF-8032-289C1D3D2B5C}" type="slidenum">
              <a:rPr lang="fr-BE" smtClean="0"/>
              <a:t>‹#›</a:t>
            </a:fld>
            <a:endParaRPr lang="fr-BE"/>
          </a:p>
        </p:txBody>
      </p:sp>
    </p:spTree>
    <p:extLst>
      <p:ext uri="{BB962C8B-B14F-4D97-AF65-F5344CB8AC3E}">
        <p14:creationId xmlns:p14="http://schemas.microsoft.com/office/powerpoint/2010/main" val="549469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01E6DA-C9AA-4338-9810-044D4C69636A}" type="datetimeFigureOut">
              <a:rPr lang="fr-BE" smtClean="0"/>
              <a:t>21-05-25</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D94116-D9FD-4DEC-A732-8F55C864185C}" type="slidenum">
              <a:rPr lang="fr-BE" smtClean="0"/>
              <a:t>‹#›</a:t>
            </a:fld>
            <a:endParaRPr lang="fr-BE"/>
          </a:p>
        </p:txBody>
      </p:sp>
    </p:spTree>
    <p:extLst>
      <p:ext uri="{BB962C8B-B14F-4D97-AF65-F5344CB8AC3E}">
        <p14:creationId xmlns:p14="http://schemas.microsoft.com/office/powerpoint/2010/main" val="3330557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BED94116-D9FD-4DEC-A732-8F55C864185C}" type="slidenum">
              <a:rPr lang="fr-BE" smtClean="0"/>
              <a:t>1</a:t>
            </a:fld>
            <a:endParaRPr lang="fr-BE" dirty="0"/>
          </a:p>
        </p:txBody>
      </p:sp>
    </p:spTree>
    <p:extLst>
      <p:ext uri="{BB962C8B-B14F-4D97-AF65-F5344CB8AC3E}">
        <p14:creationId xmlns:p14="http://schemas.microsoft.com/office/powerpoint/2010/main" val="1259978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355600" y="674688"/>
            <a:ext cx="6146800" cy="3459162"/>
          </a:xfrm>
          <a:ln/>
        </p:spPr>
      </p:sp>
      <p:sp>
        <p:nvSpPr>
          <p:cNvPr id="27651" name="Notes Placeholder 2"/>
          <p:cNvSpPr>
            <a:spLocks noGrp="1"/>
          </p:cNvSpPr>
          <p:nvPr>
            <p:ph type="body" idx="1"/>
          </p:nvPr>
        </p:nvSpPr>
        <p:spPr>
          <a:noFill/>
        </p:spPr>
        <p:txBody>
          <a:bodyPr/>
          <a:lstStyle/>
          <a:p>
            <a:endParaRPr lang="en-US" dirty="0">
              <a:latin typeface="Times New Roman" pitchFamily="18" charset="0"/>
              <a:ea typeface="ヒラギノ角ゴ Pro W3"/>
            </a:endParaRPr>
          </a:p>
        </p:txBody>
      </p:sp>
      <p:sp>
        <p:nvSpPr>
          <p:cNvPr id="27652" name="Slide Number Placeholder 3"/>
          <p:cNvSpPr>
            <a:spLocks noGrp="1"/>
          </p:cNvSpPr>
          <p:nvPr>
            <p:ph type="sldNum" sz="quarter" idx="5"/>
          </p:nvPr>
        </p:nvSpPr>
        <p:spPr>
          <a:noFill/>
          <a:ln>
            <a:miter lim="800000"/>
            <a:headEnd/>
            <a:tailEnd/>
          </a:ln>
        </p:spPr>
        <p:txBody>
          <a:bodyPr/>
          <a:lstStyle/>
          <a:p>
            <a:fld id="{53975309-8CE1-40FE-8E9E-5CB56462B50B}" type="slidenum">
              <a:rPr lang="en-US">
                <a:ea typeface="ヒラギノ角ゴ Pro W3"/>
                <a:cs typeface="ヒラギノ角ゴ Pro W3"/>
              </a:rPr>
              <a:pPr/>
              <a:t>2</a:t>
            </a:fld>
            <a:endParaRPr lang="en-US" dirty="0">
              <a:ea typeface="ヒラギノ角ゴ Pro W3"/>
              <a:cs typeface="ヒラギノ角ゴ Pro W3"/>
            </a:endParaRPr>
          </a:p>
        </p:txBody>
      </p:sp>
    </p:spTree>
    <p:extLst>
      <p:ext uri="{BB962C8B-B14F-4D97-AF65-F5344CB8AC3E}">
        <p14:creationId xmlns:p14="http://schemas.microsoft.com/office/powerpoint/2010/main" val="209131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BED94116-D9FD-4DEC-A732-8F55C864185C}" type="slidenum">
              <a:rPr lang="fr-BE" smtClean="0"/>
              <a:t>9</a:t>
            </a:fld>
            <a:endParaRPr lang="fr-BE"/>
          </a:p>
        </p:txBody>
      </p:sp>
    </p:spTree>
    <p:extLst>
      <p:ext uri="{BB962C8B-B14F-4D97-AF65-F5344CB8AC3E}">
        <p14:creationId xmlns:p14="http://schemas.microsoft.com/office/powerpoint/2010/main" val="1259978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0 UPDATES INFO LIST">
    <p:spTree>
      <p:nvGrpSpPr>
        <p:cNvPr id="1" name=""/>
        <p:cNvGrpSpPr/>
        <p:nvPr/>
      </p:nvGrpSpPr>
      <p:grpSpPr>
        <a:xfrm>
          <a:off x="0" y="0"/>
          <a:ext cx="0" cy="0"/>
          <a:chOff x="0" y="0"/>
          <a:chExt cx="0" cy="0"/>
        </a:xfrm>
      </p:grpSpPr>
      <p:sp>
        <p:nvSpPr>
          <p:cNvPr id="8" name="Rectangle 7"/>
          <p:cNvSpPr/>
          <p:nvPr userDrawn="1"/>
        </p:nvSpPr>
        <p:spPr>
          <a:xfrm>
            <a:off x="0" y="1292400"/>
            <a:ext cx="12192000" cy="55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Espace réservé du texte 3"/>
          <p:cNvSpPr>
            <a:spLocks noGrp="1"/>
          </p:cNvSpPr>
          <p:nvPr>
            <p:ph type="body" sz="quarter" idx="10"/>
          </p:nvPr>
        </p:nvSpPr>
        <p:spPr>
          <a:xfrm>
            <a:off x="0" y="1298500"/>
            <a:ext cx="11640616" cy="598487"/>
          </a:xfrm>
        </p:spPr>
        <p:txBody>
          <a:bodyPr lIns="216000" tIns="144000"/>
          <a:lstStyle>
            <a:lvl1pPr marL="0" indent="0">
              <a:lnSpc>
                <a:spcPct val="80000"/>
              </a:lnSpc>
              <a:spcBef>
                <a:spcPts val="0"/>
              </a:spcBef>
              <a:spcAft>
                <a:spcPts val="1200"/>
              </a:spcAft>
              <a:buNone/>
              <a:defRPr sz="1800" b="1" cap="all" baseline="0">
                <a:solidFill>
                  <a:srgbClr val="111E39"/>
                </a:solidFill>
              </a:defRPr>
            </a:lvl1pPr>
            <a:lvl2pPr marL="0" indent="0">
              <a:lnSpc>
                <a:spcPct val="80000"/>
              </a:lnSpc>
              <a:spcBef>
                <a:spcPts val="1200"/>
              </a:spcBef>
              <a:spcAft>
                <a:spcPts val="1200"/>
              </a:spcAft>
              <a:buNone/>
              <a:defRPr sz="1400">
                <a:solidFill>
                  <a:srgbClr val="111E39"/>
                </a:solidFill>
              </a:defRPr>
            </a:lvl2pPr>
            <a:lvl3pPr marL="141288" indent="-141288">
              <a:lnSpc>
                <a:spcPct val="80000"/>
              </a:lnSpc>
              <a:spcBef>
                <a:spcPts val="0"/>
              </a:spcBef>
              <a:buClr>
                <a:srgbClr val="0098D7"/>
              </a:buClr>
              <a:buFont typeface="Arial" panose="020B0604020202020204" pitchFamily="34" charset="0"/>
              <a:buChar char="•"/>
              <a:defRPr sz="1400">
                <a:solidFill>
                  <a:srgbClr val="111E39"/>
                </a:solidFill>
              </a:defRPr>
            </a:lvl3pPr>
            <a:lvl4pPr marL="0" indent="0">
              <a:lnSpc>
                <a:spcPct val="80000"/>
              </a:lnSpc>
              <a:spcBef>
                <a:spcPts val="1200"/>
              </a:spcBef>
              <a:spcAft>
                <a:spcPts val="1200"/>
              </a:spcAft>
              <a:buNone/>
              <a:defRPr sz="1200" b="1" cap="all" baseline="0">
                <a:solidFill>
                  <a:srgbClr val="0098D7"/>
                </a:solidFill>
              </a:defRPr>
            </a:lvl4pPr>
            <a:lvl5pPr marL="0" indent="0">
              <a:lnSpc>
                <a:spcPct val="80000"/>
              </a:lnSpc>
              <a:spcBef>
                <a:spcPts val="0"/>
              </a:spcBef>
              <a:buNone/>
              <a:defRPr sz="1000">
                <a:solidFill>
                  <a:srgbClr val="949FB2"/>
                </a:solidFill>
              </a:defRPr>
            </a:lvl5pPr>
          </a:lstStyle>
          <a:p>
            <a:pPr lvl="0"/>
            <a:endParaRPr lang="fr-BE" dirty="0"/>
          </a:p>
        </p:txBody>
      </p:sp>
      <p:sp>
        <p:nvSpPr>
          <p:cNvPr id="2" name="Espace réservé du pied de page 1"/>
          <p:cNvSpPr>
            <a:spLocks noGrp="1"/>
          </p:cNvSpPr>
          <p:nvPr>
            <p:ph type="ftr" sz="quarter" idx="12"/>
          </p:nvPr>
        </p:nvSpPr>
        <p:spPr/>
        <p:txBody>
          <a:bodyPr/>
          <a:lstStyle/>
          <a:p>
            <a:r>
              <a:rPr lang="en-US"/>
              <a:t>© Thermo King 2019. Strictly confidential.</a:t>
            </a:r>
            <a:endParaRPr lang="fr-BE" dirty="0"/>
          </a:p>
        </p:txBody>
      </p:sp>
      <p:sp>
        <p:nvSpPr>
          <p:cNvPr id="4" name="Espace réservé du texte 3"/>
          <p:cNvSpPr>
            <a:spLocks noGrp="1"/>
          </p:cNvSpPr>
          <p:nvPr>
            <p:ph type="body" sz="quarter" idx="13" hasCustomPrompt="1"/>
          </p:nvPr>
        </p:nvSpPr>
        <p:spPr>
          <a:xfrm>
            <a:off x="0" y="549275"/>
            <a:ext cx="9072563" cy="742950"/>
          </a:xfrm>
        </p:spPr>
        <p:txBody>
          <a:bodyPr lIns="216000" tIns="108000" anchor="ctr">
            <a:noAutofit/>
          </a:bodyPr>
          <a:lstStyle>
            <a:lvl1pPr marL="0" indent="0" algn="l" defTabSz="914400" rtl="0" eaLnBrk="1" latinLnBrk="0" hangingPunct="1">
              <a:buNone/>
              <a:defRPr lang="fr-BE" sz="2800" b="1" kern="1200" cap="all" baseline="0" dirty="0">
                <a:solidFill>
                  <a:schemeClr val="bg1"/>
                </a:solidFill>
                <a:latin typeface="+mn-lt"/>
                <a:ea typeface="+mn-ea"/>
                <a:cs typeface="+mn-cs"/>
              </a:defRPr>
            </a:lvl1pPr>
          </a:lstStyle>
          <a:p>
            <a:pPr lvl="0"/>
            <a:r>
              <a:rPr lang="fr-FR" dirty="0"/>
              <a:t>Updates</a:t>
            </a:r>
          </a:p>
        </p:txBody>
      </p:sp>
      <p:sp>
        <p:nvSpPr>
          <p:cNvPr id="5" name="Espace réservé du texte 4"/>
          <p:cNvSpPr>
            <a:spLocks noGrp="1"/>
          </p:cNvSpPr>
          <p:nvPr>
            <p:ph type="body" sz="quarter" idx="14"/>
          </p:nvPr>
        </p:nvSpPr>
        <p:spPr>
          <a:xfrm>
            <a:off x="0" y="1897063"/>
            <a:ext cx="11640616" cy="4195762"/>
          </a:xfrm>
        </p:spPr>
        <p:txBody>
          <a:bodyPr lIns="432000" tIns="144000">
            <a:normAutofit/>
          </a:bodyPr>
          <a:lstStyle>
            <a:lvl1pPr marL="342900" indent="-342900">
              <a:spcBef>
                <a:spcPts val="1200"/>
              </a:spcBef>
              <a:spcAft>
                <a:spcPts val="1200"/>
              </a:spcAft>
              <a:buClr>
                <a:schemeClr val="accent1"/>
              </a:buClr>
              <a:buFont typeface="+mj-lt"/>
              <a:buAutoNum type="arabicPeriod"/>
              <a:defRPr sz="1400">
                <a:solidFill>
                  <a:schemeClr val="tx1"/>
                </a:solidFill>
              </a:defRPr>
            </a:lvl1pPr>
            <a:lvl2pPr marL="0" indent="0">
              <a:spcBef>
                <a:spcPts val="1200"/>
              </a:spcBef>
              <a:spcAft>
                <a:spcPts val="1200"/>
              </a:spcAft>
              <a:buNone/>
              <a:defRPr sz="1400">
                <a:solidFill>
                  <a:schemeClr val="tx1"/>
                </a:solidFill>
              </a:defRPr>
            </a:lvl2pPr>
            <a:lvl3pPr marL="0" indent="0">
              <a:spcBef>
                <a:spcPts val="1200"/>
              </a:spcBef>
              <a:spcAft>
                <a:spcPts val="1200"/>
              </a:spcAft>
              <a:buNone/>
              <a:defRPr sz="1400" b="1" cap="all" baseline="0">
                <a:solidFill>
                  <a:schemeClr val="accent1"/>
                </a:solidFill>
              </a:defRPr>
            </a:lvl3pPr>
            <a:lvl4pPr marL="357188" indent="-177800">
              <a:spcBef>
                <a:spcPts val="1200"/>
              </a:spcBef>
              <a:spcAft>
                <a:spcPts val="1200"/>
              </a:spcAft>
              <a:buClr>
                <a:schemeClr val="accent1"/>
              </a:buClr>
              <a:buFont typeface="Century Gothic" panose="020B0502020202020204" pitchFamily="34" charset="0"/>
              <a:buChar char="–"/>
              <a:defRPr sz="1050">
                <a:solidFill>
                  <a:schemeClr val="tx1"/>
                </a:solidFill>
              </a:defRPr>
            </a:lvl4pPr>
            <a:lvl5pPr marL="0" indent="0">
              <a:spcBef>
                <a:spcPts val="1200"/>
              </a:spcBef>
              <a:spcAft>
                <a:spcPts val="1200"/>
              </a:spcAft>
              <a:buNone/>
              <a:defRPr sz="1050" i="1">
                <a:solidFill>
                  <a:schemeClr val="accent3"/>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Tree>
    <p:extLst>
      <p:ext uri="{BB962C8B-B14F-4D97-AF65-F5344CB8AC3E}">
        <p14:creationId xmlns:p14="http://schemas.microsoft.com/office/powerpoint/2010/main" val="189001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0 USER INTRO TEMPLATE - name slide">
    <p:spTree>
      <p:nvGrpSpPr>
        <p:cNvPr id="1" name=""/>
        <p:cNvGrpSpPr/>
        <p:nvPr/>
      </p:nvGrpSpPr>
      <p:grpSpPr>
        <a:xfrm>
          <a:off x="0" y="0"/>
          <a:ext cx="0" cy="0"/>
          <a:chOff x="0" y="0"/>
          <a:chExt cx="0" cy="0"/>
        </a:xfrm>
      </p:grpSpPr>
      <p:sp>
        <p:nvSpPr>
          <p:cNvPr id="8" name="Rectangle 7"/>
          <p:cNvSpPr/>
          <p:nvPr userDrawn="1"/>
        </p:nvSpPr>
        <p:spPr>
          <a:xfrm>
            <a:off x="0" y="1292400"/>
            <a:ext cx="12192000" cy="55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Espace réservé du texte 3"/>
          <p:cNvSpPr>
            <a:spLocks noGrp="1"/>
          </p:cNvSpPr>
          <p:nvPr>
            <p:ph type="body" sz="quarter" idx="11" hasCustomPrompt="1"/>
          </p:nvPr>
        </p:nvSpPr>
        <p:spPr>
          <a:xfrm>
            <a:off x="0" y="3544639"/>
            <a:ext cx="9072563" cy="964481"/>
          </a:xfrm>
        </p:spPr>
        <p:txBody>
          <a:bodyPr lIns="432000" tIns="144000">
            <a:normAutofit/>
          </a:bodyPr>
          <a:lstStyle>
            <a:lvl1pPr marL="0" indent="0">
              <a:lnSpc>
                <a:spcPct val="80000"/>
              </a:lnSpc>
              <a:spcBef>
                <a:spcPts val="0"/>
              </a:spcBef>
              <a:spcAft>
                <a:spcPts val="1200"/>
              </a:spcAft>
              <a:buNone/>
              <a:defRPr sz="1800" cap="all" baseline="0">
                <a:solidFill>
                  <a:srgbClr val="111E39"/>
                </a:solidFill>
              </a:defRPr>
            </a:lvl1pPr>
            <a:lvl2pPr marL="0" indent="0">
              <a:lnSpc>
                <a:spcPct val="90000"/>
              </a:lnSpc>
              <a:spcBef>
                <a:spcPts val="1200"/>
              </a:spcBef>
              <a:spcAft>
                <a:spcPts val="1200"/>
              </a:spcAft>
              <a:buNone/>
              <a:defRPr sz="2000" cap="none" baseline="0">
                <a:solidFill>
                  <a:schemeClr val="accent1"/>
                </a:solidFill>
              </a:defRPr>
            </a:lvl2pPr>
            <a:lvl3pPr marL="176213" indent="-176213">
              <a:lnSpc>
                <a:spcPct val="90000"/>
              </a:lnSpc>
              <a:spcBef>
                <a:spcPts val="0"/>
              </a:spcBef>
              <a:spcAft>
                <a:spcPts val="1200"/>
              </a:spcAft>
              <a:buClr>
                <a:srgbClr val="0098D7"/>
              </a:buClr>
              <a:buFont typeface="Arial" panose="020B0604020202020204" pitchFamily="34" charset="0"/>
              <a:buChar char="•"/>
              <a:defRPr sz="1400" cap="none">
                <a:solidFill>
                  <a:srgbClr val="111E39"/>
                </a:solidFill>
              </a:defRPr>
            </a:lvl3pPr>
            <a:lvl4pPr marL="0" indent="0">
              <a:lnSpc>
                <a:spcPct val="80000"/>
              </a:lnSpc>
              <a:spcBef>
                <a:spcPts val="1200"/>
              </a:spcBef>
              <a:spcAft>
                <a:spcPts val="1200"/>
              </a:spcAft>
              <a:buNone/>
              <a:defRPr sz="1400" b="1" cap="all" baseline="0">
                <a:solidFill>
                  <a:srgbClr val="0098D7"/>
                </a:solidFill>
              </a:defRPr>
            </a:lvl4pPr>
            <a:lvl5pPr marL="357188" indent="-171450">
              <a:lnSpc>
                <a:spcPct val="80000"/>
              </a:lnSpc>
              <a:spcBef>
                <a:spcPts val="600"/>
              </a:spcBef>
              <a:spcAft>
                <a:spcPts val="600"/>
              </a:spcAft>
              <a:buFont typeface="Century Gothic" panose="020B0502020202020204" pitchFamily="34" charset="0"/>
              <a:buChar char="–"/>
              <a:defRPr sz="1100" cap="none">
                <a:solidFill>
                  <a:schemeClr val="tx1"/>
                </a:solidFill>
              </a:defRPr>
            </a:lvl5pPr>
          </a:lstStyle>
          <a:p>
            <a:pPr lvl="1"/>
            <a:r>
              <a:rPr lang="fr-FR" dirty="0"/>
              <a:t>Deuxième niveau</a:t>
            </a:r>
            <a:endParaRPr lang="fr-BE" dirty="0"/>
          </a:p>
        </p:txBody>
      </p:sp>
      <p:sp>
        <p:nvSpPr>
          <p:cNvPr id="7" name="ZoneTexte 6"/>
          <p:cNvSpPr txBox="1"/>
          <p:nvPr userDrawn="1"/>
        </p:nvSpPr>
        <p:spPr>
          <a:xfrm>
            <a:off x="0" y="557344"/>
            <a:ext cx="5617029" cy="720000"/>
          </a:xfrm>
          <a:prstGeom prst="rect">
            <a:avLst/>
          </a:prstGeom>
          <a:noFill/>
        </p:spPr>
        <p:txBody>
          <a:bodyPr wrap="square" lIns="216000" rtlCol="0" anchor="ctr">
            <a:noAutofit/>
          </a:bodyPr>
          <a:lstStyle/>
          <a:p>
            <a:endParaRPr lang="fr-BE" sz="2800" b="1" cap="all" baseline="0" dirty="0">
              <a:solidFill>
                <a:schemeClr val="bg1"/>
              </a:solidFill>
              <a:latin typeface="+mn-lt"/>
            </a:endParaRPr>
          </a:p>
        </p:txBody>
      </p:sp>
      <p:sp>
        <p:nvSpPr>
          <p:cNvPr id="2" name="Espace réservé du pied de page 1"/>
          <p:cNvSpPr>
            <a:spLocks noGrp="1"/>
          </p:cNvSpPr>
          <p:nvPr>
            <p:ph type="ftr" sz="quarter" idx="12"/>
          </p:nvPr>
        </p:nvSpPr>
        <p:spPr/>
        <p:txBody>
          <a:bodyPr/>
          <a:lstStyle/>
          <a:p>
            <a:r>
              <a:rPr lang="en-US"/>
              <a:t>© Thermo King 2019. Strictly confidential.</a:t>
            </a:r>
            <a:endParaRPr lang="fr-BE" dirty="0"/>
          </a:p>
        </p:txBody>
      </p:sp>
      <p:sp>
        <p:nvSpPr>
          <p:cNvPr id="4" name="Espace réservé pour une image  3"/>
          <p:cNvSpPr>
            <a:spLocks noGrp="1"/>
          </p:cNvSpPr>
          <p:nvPr>
            <p:ph type="pic" sz="quarter" idx="13" hasCustomPrompt="1"/>
          </p:nvPr>
        </p:nvSpPr>
        <p:spPr>
          <a:xfrm>
            <a:off x="461137" y="4725144"/>
            <a:ext cx="1584325" cy="1582738"/>
          </a:xfrm>
          <a:solidFill>
            <a:schemeClr val="accent3"/>
          </a:solidFill>
        </p:spPr>
        <p:txBody>
          <a:bodyPr anchor="b">
            <a:normAutofit/>
          </a:bodyPr>
          <a:lstStyle>
            <a:lvl1pPr marL="0" indent="0" algn="ctr">
              <a:buNone/>
              <a:defRPr sz="1400">
                <a:solidFill>
                  <a:schemeClr val="bg1"/>
                </a:solidFill>
              </a:defRPr>
            </a:lvl1pPr>
          </a:lstStyle>
          <a:p>
            <a:r>
              <a:rPr lang="en-US" dirty="0"/>
              <a:t>Your company</a:t>
            </a:r>
            <a:r>
              <a:rPr lang="fr-BE" dirty="0"/>
              <a:t>’</a:t>
            </a:r>
            <a:r>
              <a:rPr lang="en-US" dirty="0"/>
              <a:t>s logo</a:t>
            </a:r>
            <a:endParaRPr lang="fr-BE" dirty="0"/>
          </a:p>
        </p:txBody>
      </p:sp>
      <p:sp>
        <p:nvSpPr>
          <p:cNvPr id="6" name="Espace réservé du texte 5"/>
          <p:cNvSpPr>
            <a:spLocks noGrp="1"/>
          </p:cNvSpPr>
          <p:nvPr>
            <p:ph type="body" sz="quarter" idx="14"/>
          </p:nvPr>
        </p:nvSpPr>
        <p:spPr>
          <a:xfrm>
            <a:off x="-1" y="1484313"/>
            <a:ext cx="9072563" cy="2060575"/>
          </a:xfrm>
        </p:spPr>
        <p:txBody>
          <a:bodyPr lIns="432000" anchor="b">
            <a:normAutofit/>
          </a:bodyPr>
          <a:lstStyle>
            <a:lvl1pPr marL="0" indent="0">
              <a:buNone/>
              <a:defRPr lang="fr-FR" sz="3200" b="0" kern="1200" cap="all" baseline="0" dirty="0" smtClean="0">
                <a:solidFill>
                  <a:srgbClr val="111E39"/>
                </a:solidFill>
                <a:latin typeface="+mn-lt"/>
                <a:ea typeface="+mn-ea"/>
                <a:cs typeface="+mn-cs"/>
              </a:defRPr>
            </a:lvl1pPr>
            <a:lvl2pPr marL="0" indent="0">
              <a:buNone/>
              <a:defRPr lang="fr-FR" sz="4400" b="1" kern="1200" cap="all" baseline="0" dirty="0" smtClean="0">
                <a:solidFill>
                  <a:srgbClr val="111E39"/>
                </a:solidFill>
                <a:latin typeface="+mn-lt"/>
                <a:ea typeface="+mn-ea"/>
                <a:cs typeface="+mn-cs"/>
              </a:defRPr>
            </a:lvl2pPr>
          </a:lstStyle>
          <a:p>
            <a:pPr lvl="0"/>
            <a:r>
              <a:rPr lang="fr-FR" dirty="0"/>
              <a:t>Modifiez les styles du texte du masque</a:t>
            </a:r>
          </a:p>
          <a:p>
            <a:pPr lvl="1"/>
            <a:r>
              <a:rPr lang="fr-FR" dirty="0"/>
              <a:t>Deuxième niveau</a:t>
            </a:r>
          </a:p>
        </p:txBody>
      </p:sp>
    </p:spTree>
    <p:extLst>
      <p:ext uri="{BB962C8B-B14F-4D97-AF65-F5344CB8AC3E}">
        <p14:creationId xmlns:p14="http://schemas.microsoft.com/office/powerpoint/2010/main" val="338331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0 USER INTRO TEMPLATE - company 01">
    <p:spTree>
      <p:nvGrpSpPr>
        <p:cNvPr id="1" name=""/>
        <p:cNvGrpSpPr/>
        <p:nvPr/>
      </p:nvGrpSpPr>
      <p:grpSpPr>
        <a:xfrm>
          <a:off x="0" y="0"/>
          <a:ext cx="0" cy="0"/>
          <a:chOff x="0" y="0"/>
          <a:chExt cx="0" cy="0"/>
        </a:xfrm>
      </p:grpSpPr>
      <p:sp>
        <p:nvSpPr>
          <p:cNvPr id="4" name="Espace réservé pour une image  3"/>
          <p:cNvSpPr>
            <a:spLocks noGrp="1"/>
          </p:cNvSpPr>
          <p:nvPr>
            <p:ph type="pic" sz="quarter" idx="13"/>
          </p:nvPr>
        </p:nvSpPr>
        <p:spPr>
          <a:xfrm>
            <a:off x="0" y="1897063"/>
            <a:ext cx="9072563" cy="4700587"/>
          </a:xfrm>
          <a:solidFill>
            <a:schemeClr val="accent3"/>
          </a:solidFill>
        </p:spPr>
        <p:txBody>
          <a:bodyPr lIns="180000" rIns="0">
            <a:normAutofit/>
          </a:bodyPr>
          <a:lstStyle>
            <a:lvl1pPr>
              <a:defRPr sz="1800">
                <a:solidFill>
                  <a:schemeClr val="bg1"/>
                </a:solidFill>
              </a:defRPr>
            </a:lvl1pPr>
          </a:lstStyle>
          <a:p>
            <a:endParaRPr lang="fr-BE" dirty="0"/>
          </a:p>
        </p:txBody>
      </p:sp>
      <p:sp>
        <p:nvSpPr>
          <p:cNvPr id="9" name="Espace réservé du texte 3"/>
          <p:cNvSpPr>
            <a:spLocks noGrp="1"/>
          </p:cNvSpPr>
          <p:nvPr>
            <p:ph type="body" sz="quarter" idx="10" hasCustomPrompt="1"/>
          </p:nvPr>
        </p:nvSpPr>
        <p:spPr>
          <a:xfrm>
            <a:off x="0" y="1298500"/>
            <a:ext cx="9072563" cy="598487"/>
          </a:xfrm>
        </p:spPr>
        <p:txBody>
          <a:bodyPr lIns="216000" tIns="144000"/>
          <a:lstStyle>
            <a:lvl1pPr marL="0" indent="0">
              <a:lnSpc>
                <a:spcPct val="80000"/>
              </a:lnSpc>
              <a:spcBef>
                <a:spcPts val="0"/>
              </a:spcBef>
              <a:spcAft>
                <a:spcPts val="1200"/>
              </a:spcAft>
              <a:buNone/>
              <a:defRPr sz="1800" b="1" cap="all" baseline="0">
                <a:solidFill>
                  <a:srgbClr val="111E39"/>
                </a:solidFill>
              </a:defRPr>
            </a:lvl1pPr>
            <a:lvl2pPr marL="0" indent="0">
              <a:lnSpc>
                <a:spcPct val="80000"/>
              </a:lnSpc>
              <a:spcBef>
                <a:spcPts val="1200"/>
              </a:spcBef>
              <a:spcAft>
                <a:spcPts val="1200"/>
              </a:spcAft>
              <a:buNone/>
              <a:defRPr sz="1400">
                <a:solidFill>
                  <a:srgbClr val="111E39"/>
                </a:solidFill>
              </a:defRPr>
            </a:lvl2pPr>
            <a:lvl3pPr marL="141288" indent="-141288">
              <a:lnSpc>
                <a:spcPct val="80000"/>
              </a:lnSpc>
              <a:spcBef>
                <a:spcPts val="0"/>
              </a:spcBef>
              <a:buClr>
                <a:srgbClr val="0098D7"/>
              </a:buClr>
              <a:buFont typeface="Arial" panose="020B0604020202020204" pitchFamily="34" charset="0"/>
              <a:buChar char="•"/>
              <a:defRPr sz="1400">
                <a:solidFill>
                  <a:srgbClr val="111E39"/>
                </a:solidFill>
              </a:defRPr>
            </a:lvl3pPr>
            <a:lvl4pPr marL="0" indent="0">
              <a:lnSpc>
                <a:spcPct val="80000"/>
              </a:lnSpc>
              <a:spcBef>
                <a:spcPts val="1200"/>
              </a:spcBef>
              <a:spcAft>
                <a:spcPts val="1200"/>
              </a:spcAft>
              <a:buNone/>
              <a:defRPr sz="1200" b="1" cap="all" baseline="0">
                <a:solidFill>
                  <a:srgbClr val="0098D7"/>
                </a:solidFill>
              </a:defRPr>
            </a:lvl4pPr>
            <a:lvl5pPr marL="0" indent="0">
              <a:lnSpc>
                <a:spcPct val="80000"/>
              </a:lnSpc>
              <a:spcBef>
                <a:spcPts val="0"/>
              </a:spcBef>
              <a:buNone/>
              <a:defRPr sz="1000">
                <a:solidFill>
                  <a:srgbClr val="949FB2"/>
                </a:solidFill>
              </a:defRPr>
            </a:lvl5pPr>
          </a:lstStyle>
          <a:p>
            <a:pPr lvl="0"/>
            <a:r>
              <a:rPr lang="fr-FR" dirty="0" err="1"/>
              <a:t>Optional</a:t>
            </a:r>
            <a:r>
              <a:rPr lang="fr-FR" dirty="0"/>
              <a:t> </a:t>
            </a:r>
            <a:r>
              <a:rPr lang="fr-FR" dirty="0" err="1"/>
              <a:t>subtitle</a:t>
            </a:r>
            <a:endParaRPr lang="fr-BE" dirty="0"/>
          </a:p>
        </p:txBody>
      </p:sp>
      <p:sp>
        <p:nvSpPr>
          <p:cNvPr id="2" name="Espace réservé du pied de page 1"/>
          <p:cNvSpPr>
            <a:spLocks noGrp="1"/>
          </p:cNvSpPr>
          <p:nvPr>
            <p:ph type="ftr" sz="quarter" idx="12"/>
          </p:nvPr>
        </p:nvSpPr>
        <p:spPr/>
        <p:txBody>
          <a:bodyPr/>
          <a:lstStyle/>
          <a:p>
            <a:r>
              <a:rPr lang="en-US"/>
              <a:t>© Thermo King 2019. Strictly confidential.</a:t>
            </a:r>
            <a:endParaRPr lang="fr-BE" dirty="0"/>
          </a:p>
        </p:txBody>
      </p:sp>
      <p:sp>
        <p:nvSpPr>
          <p:cNvPr id="27" name="Espace réservé du texte 3"/>
          <p:cNvSpPr>
            <a:spLocks noGrp="1"/>
          </p:cNvSpPr>
          <p:nvPr>
            <p:ph type="body" sz="quarter" idx="14" hasCustomPrompt="1"/>
          </p:nvPr>
        </p:nvSpPr>
        <p:spPr>
          <a:xfrm>
            <a:off x="0" y="549275"/>
            <a:ext cx="9072563" cy="742950"/>
          </a:xfrm>
        </p:spPr>
        <p:txBody>
          <a:bodyPr lIns="216000" tIns="108000" anchor="ctr">
            <a:noAutofit/>
          </a:bodyPr>
          <a:lstStyle>
            <a:lvl1pPr marL="0" indent="0" algn="l" defTabSz="914400" rtl="0" eaLnBrk="1" latinLnBrk="0" hangingPunct="1">
              <a:buNone/>
              <a:defRPr lang="fr-BE" sz="2800" b="1" kern="1200" cap="all" baseline="0" dirty="0">
                <a:solidFill>
                  <a:schemeClr val="bg1"/>
                </a:solidFill>
                <a:latin typeface="+mn-lt"/>
                <a:ea typeface="+mn-ea"/>
                <a:cs typeface="+mn-cs"/>
              </a:defRPr>
            </a:lvl1pPr>
          </a:lstStyle>
          <a:p>
            <a:pPr lvl="0"/>
            <a:r>
              <a:rPr lang="fr-FR" dirty="0"/>
              <a:t>About … (</a:t>
            </a:r>
            <a:r>
              <a:rPr lang="fr-FR" dirty="0" err="1"/>
              <a:t>your</a:t>
            </a:r>
            <a:r>
              <a:rPr lang="fr-FR" dirty="0"/>
              <a:t> </a:t>
            </a:r>
            <a:r>
              <a:rPr lang="fr-FR" dirty="0" err="1"/>
              <a:t>company</a:t>
            </a:r>
            <a:r>
              <a:rPr lang="fr-FR" dirty="0"/>
              <a:t>)</a:t>
            </a:r>
            <a:endParaRPr lang="fr-BE" dirty="0"/>
          </a:p>
        </p:txBody>
      </p:sp>
    </p:spTree>
    <p:extLst>
      <p:ext uri="{BB962C8B-B14F-4D97-AF65-F5344CB8AC3E}">
        <p14:creationId xmlns:p14="http://schemas.microsoft.com/office/powerpoint/2010/main" val="24633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0 USER INTRO TEMPLATE - company 02">
    <p:spTree>
      <p:nvGrpSpPr>
        <p:cNvPr id="1" name=""/>
        <p:cNvGrpSpPr/>
        <p:nvPr/>
      </p:nvGrpSpPr>
      <p:grpSpPr>
        <a:xfrm>
          <a:off x="0" y="0"/>
          <a:ext cx="0" cy="0"/>
          <a:chOff x="0" y="0"/>
          <a:chExt cx="0" cy="0"/>
        </a:xfrm>
      </p:grpSpPr>
      <p:sp>
        <p:nvSpPr>
          <p:cNvPr id="8" name="Rectangle 7"/>
          <p:cNvSpPr/>
          <p:nvPr userDrawn="1"/>
        </p:nvSpPr>
        <p:spPr>
          <a:xfrm>
            <a:off x="0" y="1292400"/>
            <a:ext cx="12192000" cy="55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Espace réservé du texte 3"/>
          <p:cNvSpPr>
            <a:spLocks noGrp="1"/>
          </p:cNvSpPr>
          <p:nvPr>
            <p:ph type="body" sz="quarter" idx="10" hasCustomPrompt="1"/>
          </p:nvPr>
        </p:nvSpPr>
        <p:spPr>
          <a:xfrm>
            <a:off x="0" y="1298500"/>
            <a:ext cx="9072563" cy="598487"/>
          </a:xfrm>
        </p:spPr>
        <p:txBody>
          <a:bodyPr lIns="216000" tIns="144000"/>
          <a:lstStyle>
            <a:lvl1pPr marL="0" indent="0">
              <a:lnSpc>
                <a:spcPct val="80000"/>
              </a:lnSpc>
              <a:spcBef>
                <a:spcPts val="0"/>
              </a:spcBef>
              <a:spcAft>
                <a:spcPts val="1200"/>
              </a:spcAft>
              <a:buNone/>
              <a:defRPr sz="1800" b="1" cap="all" baseline="0">
                <a:solidFill>
                  <a:srgbClr val="111E39"/>
                </a:solidFill>
              </a:defRPr>
            </a:lvl1pPr>
            <a:lvl2pPr marL="0" indent="0">
              <a:lnSpc>
                <a:spcPct val="80000"/>
              </a:lnSpc>
              <a:spcBef>
                <a:spcPts val="1200"/>
              </a:spcBef>
              <a:spcAft>
                <a:spcPts val="1200"/>
              </a:spcAft>
              <a:buNone/>
              <a:defRPr sz="1400">
                <a:solidFill>
                  <a:srgbClr val="111E39"/>
                </a:solidFill>
              </a:defRPr>
            </a:lvl2pPr>
            <a:lvl3pPr marL="141288" indent="-141288">
              <a:lnSpc>
                <a:spcPct val="80000"/>
              </a:lnSpc>
              <a:spcBef>
                <a:spcPts val="0"/>
              </a:spcBef>
              <a:buClr>
                <a:srgbClr val="0098D7"/>
              </a:buClr>
              <a:buFont typeface="Arial" panose="020B0604020202020204" pitchFamily="34" charset="0"/>
              <a:buChar char="•"/>
              <a:defRPr sz="1400">
                <a:solidFill>
                  <a:srgbClr val="111E39"/>
                </a:solidFill>
              </a:defRPr>
            </a:lvl3pPr>
            <a:lvl4pPr marL="0" indent="0">
              <a:lnSpc>
                <a:spcPct val="80000"/>
              </a:lnSpc>
              <a:spcBef>
                <a:spcPts val="1200"/>
              </a:spcBef>
              <a:spcAft>
                <a:spcPts val="1200"/>
              </a:spcAft>
              <a:buNone/>
              <a:defRPr sz="1200" b="1" cap="all" baseline="0">
                <a:solidFill>
                  <a:srgbClr val="0098D7"/>
                </a:solidFill>
              </a:defRPr>
            </a:lvl4pPr>
            <a:lvl5pPr marL="0" indent="0">
              <a:lnSpc>
                <a:spcPct val="80000"/>
              </a:lnSpc>
              <a:spcBef>
                <a:spcPts val="0"/>
              </a:spcBef>
              <a:buNone/>
              <a:defRPr sz="1000">
                <a:solidFill>
                  <a:srgbClr val="949FB2"/>
                </a:solidFill>
              </a:defRPr>
            </a:lvl5pPr>
          </a:lstStyle>
          <a:p>
            <a:pPr lvl="0"/>
            <a:r>
              <a:rPr lang="fr-FR" dirty="0" err="1"/>
              <a:t>Optional</a:t>
            </a:r>
            <a:r>
              <a:rPr lang="fr-FR" dirty="0"/>
              <a:t> </a:t>
            </a:r>
            <a:r>
              <a:rPr lang="fr-FR" dirty="0" err="1"/>
              <a:t>subtitle</a:t>
            </a:r>
            <a:endParaRPr lang="fr-BE" dirty="0"/>
          </a:p>
        </p:txBody>
      </p:sp>
      <p:sp>
        <p:nvSpPr>
          <p:cNvPr id="10" name="Espace réservé du texte 3"/>
          <p:cNvSpPr>
            <a:spLocks noGrp="1"/>
          </p:cNvSpPr>
          <p:nvPr>
            <p:ph type="body" sz="quarter" idx="11" hasCustomPrompt="1"/>
          </p:nvPr>
        </p:nvSpPr>
        <p:spPr>
          <a:xfrm>
            <a:off x="0" y="1908095"/>
            <a:ext cx="9072563" cy="4171158"/>
          </a:xfrm>
        </p:spPr>
        <p:txBody>
          <a:bodyPr lIns="432000" tIns="144000"/>
          <a:lstStyle>
            <a:lvl1pPr marL="0" indent="0">
              <a:lnSpc>
                <a:spcPct val="80000"/>
              </a:lnSpc>
              <a:spcBef>
                <a:spcPts val="0"/>
              </a:spcBef>
              <a:spcAft>
                <a:spcPts val="1200"/>
              </a:spcAft>
              <a:buNone/>
              <a:defRPr sz="1800" cap="all" baseline="0">
                <a:solidFill>
                  <a:srgbClr val="111E39"/>
                </a:solidFill>
              </a:defRPr>
            </a:lvl1pPr>
            <a:lvl2pPr marL="0" indent="0">
              <a:lnSpc>
                <a:spcPct val="90000"/>
              </a:lnSpc>
              <a:spcBef>
                <a:spcPts val="1200"/>
              </a:spcBef>
              <a:spcAft>
                <a:spcPts val="1200"/>
              </a:spcAft>
              <a:buNone/>
              <a:defRPr sz="1400" cap="none" baseline="0">
                <a:solidFill>
                  <a:srgbClr val="111E39"/>
                </a:solidFill>
              </a:defRPr>
            </a:lvl2pPr>
            <a:lvl3pPr marL="176213" indent="-176213">
              <a:lnSpc>
                <a:spcPct val="90000"/>
              </a:lnSpc>
              <a:spcBef>
                <a:spcPts val="0"/>
              </a:spcBef>
              <a:spcAft>
                <a:spcPts val="1200"/>
              </a:spcAft>
              <a:buClr>
                <a:srgbClr val="0098D7"/>
              </a:buClr>
              <a:buFont typeface="Arial" panose="020B0604020202020204" pitchFamily="34" charset="0"/>
              <a:buChar char="•"/>
              <a:defRPr sz="1400" cap="none">
                <a:solidFill>
                  <a:srgbClr val="111E39"/>
                </a:solidFill>
              </a:defRPr>
            </a:lvl3pPr>
            <a:lvl4pPr marL="0" indent="0">
              <a:lnSpc>
                <a:spcPct val="80000"/>
              </a:lnSpc>
              <a:spcBef>
                <a:spcPts val="1200"/>
              </a:spcBef>
              <a:spcAft>
                <a:spcPts val="1200"/>
              </a:spcAft>
              <a:buNone/>
              <a:defRPr sz="1400" b="1" cap="all" baseline="0">
                <a:solidFill>
                  <a:srgbClr val="0098D7"/>
                </a:solidFill>
              </a:defRPr>
            </a:lvl4pPr>
            <a:lvl5pPr marL="357188" indent="-171450">
              <a:lnSpc>
                <a:spcPct val="80000"/>
              </a:lnSpc>
              <a:spcBef>
                <a:spcPts val="600"/>
              </a:spcBef>
              <a:spcAft>
                <a:spcPts val="600"/>
              </a:spcAft>
              <a:buFont typeface="Century Gothic" panose="020B0502020202020204" pitchFamily="34" charset="0"/>
              <a:buChar char="–"/>
              <a:defRPr sz="1100" cap="none">
                <a:solidFill>
                  <a:schemeClr val="tx1"/>
                </a:solidFill>
              </a:defRPr>
            </a:lvl5pPr>
          </a:lstStyle>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2" name="Espace réservé du pied de page 1"/>
          <p:cNvSpPr>
            <a:spLocks noGrp="1"/>
          </p:cNvSpPr>
          <p:nvPr>
            <p:ph type="ftr" sz="quarter" idx="12"/>
          </p:nvPr>
        </p:nvSpPr>
        <p:spPr/>
        <p:txBody>
          <a:bodyPr/>
          <a:lstStyle/>
          <a:p>
            <a:r>
              <a:rPr lang="en-US"/>
              <a:t>© Thermo King 2019. Strictly confidential.</a:t>
            </a:r>
            <a:endParaRPr lang="fr-BE" dirty="0"/>
          </a:p>
        </p:txBody>
      </p:sp>
      <p:sp>
        <p:nvSpPr>
          <p:cNvPr id="4" name="Espace réservé du texte 3"/>
          <p:cNvSpPr>
            <a:spLocks noGrp="1"/>
          </p:cNvSpPr>
          <p:nvPr>
            <p:ph type="body" sz="quarter" idx="13" hasCustomPrompt="1"/>
          </p:nvPr>
        </p:nvSpPr>
        <p:spPr>
          <a:xfrm>
            <a:off x="0" y="549275"/>
            <a:ext cx="9072563" cy="742950"/>
          </a:xfrm>
        </p:spPr>
        <p:txBody>
          <a:bodyPr lIns="216000" tIns="108000" anchor="ctr">
            <a:noAutofit/>
          </a:bodyPr>
          <a:lstStyle>
            <a:lvl1pPr marL="0" indent="0" algn="l" defTabSz="914400" rtl="0" eaLnBrk="1" latinLnBrk="0" hangingPunct="1">
              <a:buNone/>
              <a:defRPr lang="fr-BE" sz="2800" b="1" kern="1200" cap="all" baseline="0" dirty="0">
                <a:solidFill>
                  <a:schemeClr val="bg1"/>
                </a:solidFill>
                <a:latin typeface="+mn-lt"/>
                <a:ea typeface="+mn-ea"/>
                <a:cs typeface="+mn-cs"/>
              </a:defRPr>
            </a:lvl1pPr>
          </a:lstStyle>
          <a:p>
            <a:pPr lvl="0"/>
            <a:r>
              <a:rPr lang="fr-FR" dirty="0"/>
              <a:t>About … (</a:t>
            </a:r>
            <a:r>
              <a:rPr lang="fr-FR" dirty="0" err="1"/>
              <a:t>your</a:t>
            </a:r>
            <a:r>
              <a:rPr lang="fr-FR" dirty="0"/>
              <a:t> </a:t>
            </a:r>
            <a:r>
              <a:rPr lang="fr-FR" dirty="0" err="1"/>
              <a:t>company</a:t>
            </a:r>
            <a:r>
              <a:rPr lang="fr-FR" dirty="0"/>
              <a:t>)</a:t>
            </a:r>
            <a:endParaRPr lang="fr-BE" dirty="0"/>
          </a:p>
        </p:txBody>
      </p:sp>
    </p:spTree>
    <p:extLst>
      <p:ext uri="{BB962C8B-B14F-4D97-AF65-F5344CB8AC3E}">
        <p14:creationId xmlns:p14="http://schemas.microsoft.com/office/powerpoint/2010/main" val="68091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Calibri" pitchFamily="34" charset="0"/>
              </a:defRPr>
            </a:lvl1pPr>
          </a:lstStyle>
          <a:p>
            <a:r>
              <a:rPr lang="en-US" dirty="0"/>
              <a:t>Click to edit Master title style</a:t>
            </a:r>
            <a:endParaRPr lang="en-IE" dirty="0"/>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4255129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427" y="1228727"/>
            <a:ext cx="7321973" cy="5019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noChangeArrowheads="1"/>
          </p:cNvSpPr>
          <p:nvPr>
            <p:ph type="title"/>
          </p:nvPr>
        </p:nvSpPr>
        <p:spPr bwMode="auto">
          <a:xfrm>
            <a:off x="704429" y="104777"/>
            <a:ext cx="7588673" cy="744220"/>
          </a:xfrm>
          <a:prstGeom prst="rect">
            <a:avLst/>
          </a:prstGeom>
          <a:noFill/>
          <a:ln w="9525">
            <a:noFill/>
            <a:miter lim="800000"/>
            <a:headEnd/>
            <a:tailEnd/>
          </a:ln>
        </p:spPr>
        <p:txBody>
          <a:bodyPr/>
          <a:lstStyle/>
          <a:p>
            <a:pPr lvl="0"/>
            <a:r>
              <a:rPr lang="en-US" dirty="0"/>
              <a:t>Click to edit Master title style</a:t>
            </a:r>
          </a:p>
        </p:txBody>
      </p:sp>
    </p:spTree>
    <p:extLst>
      <p:ext uri="{BB962C8B-B14F-4D97-AF65-F5344CB8AC3E}">
        <p14:creationId xmlns:p14="http://schemas.microsoft.com/office/powerpoint/2010/main" val="1659759675"/>
      </p:ext>
    </p:extLst>
  </p:cSld>
  <p:clrMapOvr>
    <a:masterClrMapping/>
  </p:clrMapOvr>
  <p:transition spd="med" advTm="0">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576000"/>
          </a:xfrm>
          <a:prstGeom prst="rect">
            <a:avLst/>
          </a:prstGeom>
          <a:solidFill>
            <a:srgbClr val="009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7" name="Rectangle 26"/>
          <p:cNvSpPr/>
          <p:nvPr userDrawn="1"/>
        </p:nvSpPr>
        <p:spPr>
          <a:xfrm>
            <a:off x="0" y="574586"/>
            <a:ext cx="12192000" cy="720000"/>
          </a:xfrm>
          <a:prstGeom prst="rect">
            <a:avLst/>
          </a:prstGeom>
          <a:solidFill>
            <a:srgbClr val="111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1" name="Imag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974" y="143638"/>
            <a:ext cx="1799957" cy="288725"/>
          </a:xfrm>
          <a:prstGeom prst="rect">
            <a:avLst/>
          </a:prstGeom>
        </p:spPr>
      </p:pic>
      <p:sp>
        <p:nvSpPr>
          <p:cNvPr id="2" name="Espace réservé du titre 1"/>
          <p:cNvSpPr>
            <a:spLocks noGrp="1"/>
          </p:cNvSpPr>
          <p:nvPr userDrawn="1">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endParaRPr lang="fr-BE" dirty="0"/>
          </a:p>
        </p:txBody>
      </p:sp>
      <p:sp>
        <p:nvSpPr>
          <p:cNvPr id="3" name="Espace réservé du texte 2"/>
          <p:cNvSpPr>
            <a:spLocks noGrp="1"/>
          </p:cNvSpPr>
          <p:nvPr userDrawn="1">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5" name="Espace réservé du pied de page 4"/>
          <p:cNvSpPr>
            <a:spLocks noGrp="1"/>
          </p:cNvSpPr>
          <p:nvPr userDrawn="1">
            <p:ph type="ftr" sz="quarter" idx="3"/>
          </p:nvPr>
        </p:nvSpPr>
        <p:spPr>
          <a:xfrm>
            <a:off x="9299574" y="6492875"/>
            <a:ext cx="2892425" cy="365125"/>
          </a:xfrm>
          <a:prstGeom prst="rect">
            <a:avLst/>
          </a:prstGeom>
        </p:spPr>
        <p:txBody>
          <a:bodyPr vert="horz" lIns="108000" tIns="45720" rIns="0" bIns="45720" rtlCol="0" anchor="ctr"/>
          <a:lstStyle>
            <a:lvl1pPr algn="l">
              <a:defRPr sz="900">
                <a:solidFill>
                  <a:schemeClr val="tx1">
                    <a:tint val="75000"/>
                  </a:schemeClr>
                </a:solidFill>
              </a:defRPr>
            </a:lvl1pPr>
          </a:lstStyle>
          <a:p>
            <a:r>
              <a:rPr lang="en-US"/>
              <a:t>© Thermo King 2019. Strictly confidential.</a:t>
            </a:r>
            <a:endParaRPr lang="fr-BE" dirty="0"/>
          </a:p>
        </p:txBody>
      </p:sp>
    </p:spTree>
    <p:extLst>
      <p:ext uri="{BB962C8B-B14F-4D97-AF65-F5344CB8AC3E}">
        <p14:creationId xmlns:p14="http://schemas.microsoft.com/office/powerpoint/2010/main" val="3205419124"/>
      </p:ext>
    </p:extLst>
  </p:cSld>
  <p:clrMap bg1="lt1" tx1="dk1" bg2="lt2" tx2="dk2" accent1="accent1" accent2="accent2" accent3="accent3" accent4="accent4" accent5="accent5" accent6="accent6" hlink="hlink" folHlink="folHlink"/>
  <p:sldLayoutIdLst>
    <p:sldLayoutId id="2147483793"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592">
          <p15:clr>
            <a:srgbClr val="F26B43"/>
          </p15:clr>
        </p15:guide>
        <p15:guide id="4" pos="585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576000"/>
          </a:xfrm>
          <a:prstGeom prst="rect">
            <a:avLst/>
          </a:prstGeom>
          <a:solidFill>
            <a:srgbClr val="009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7" name="Rectangle 26"/>
          <p:cNvSpPr/>
          <p:nvPr userDrawn="1"/>
        </p:nvSpPr>
        <p:spPr>
          <a:xfrm>
            <a:off x="0" y="574586"/>
            <a:ext cx="12192000" cy="720000"/>
          </a:xfrm>
          <a:prstGeom prst="rect">
            <a:avLst/>
          </a:prstGeom>
          <a:solidFill>
            <a:srgbClr val="111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1" name="Image 10"/>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16974" y="143638"/>
            <a:ext cx="1799957" cy="288725"/>
          </a:xfrm>
          <a:prstGeom prst="rect">
            <a:avLst/>
          </a:prstGeom>
        </p:spPr>
      </p:pic>
      <p:sp>
        <p:nvSpPr>
          <p:cNvPr id="2" name="Espace réservé du titre 1"/>
          <p:cNvSpPr>
            <a:spLocks noGrp="1"/>
          </p:cNvSpPr>
          <p:nvPr userDrawn="1">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endParaRPr lang="fr-BE" dirty="0"/>
          </a:p>
        </p:txBody>
      </p:sp>
      <p:sp>
        <p:nvSpPr>
          <p:cNvPr id="3" name="Espace réservé du texte 2"/>
          <p:cNvSpPr>
            <a:spLocks noGrp="1"/>
          </p:cNvSpPr>
          <p:nvPr userDrawn="1">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5" name="Espace réservé du pied de page 4"/>
          <p:cNvSpPr>
            <a:spLocks noGrp="1"/>
          </p:cNvSpPr>
          <p:nvPr userDrawn="1">
            <p:ph type="ftr" sz="quarter" idx="3"/>
          </p:nvPr>
        </p:nvSpPr>
        <p:spPr>
          <a:xfrm>
            <a:off x="9299574" y="6492875"/>
            <a:ext cx="2892425" cy="365125"/>
          </a:xfrm>
          <a:prstGeom prst="rect">
            <a:avLst/>
          </a:prstGeom>
        </p:spPr>
        <p:txBody>
          <a:bodyPr vert="horz" lIns="108000" tIns="45720" rIns="0" bIns="45720" rtlCol="0" anchor="ctr"/>
          <a:lstStyle>
            <a:lvl1pPr algn="l">
              <a:defRPr sz="900">
                <a:solidFill>
                  <a:schemeClr val="tx1">
                    <a:tint val="75000"/>
                  </a:schemeClr>
                </a:solidFill>
              </a:defRPr>
            </a:lvl1pPr>
          </a:lstStyle>
          <a:p>
            <a:r>
              <a:rPr lang="en-US"/>
              <a:t>© Thermo King 2019. Strictly confidential.</a:t>
            </a:r>
            <a:endParaRPr lang="fr-BE" dirty="0"/>
          </a:p>
        </p:txBody>
      </p:sp>
    </p:spTree>
    <p:extLst>
      <p:ext uri="{BB962C8B-B14F-4D97-AF65-F5344CB8AC3E}">
        <p14:creationId xmlns:p14="http://schemas.microsoft.com/office/powerpoint/2010/main" val="3425316404"/>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4" r:id="rId4"/>
    <p:sldLayoutId id="214748379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592">
          <p15:clr>
            <a:srgbClr val="F26B43"/>
          </p15:clr>
        </p15:guide>
        <p15:guide id="4" pos="585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mailto:marketing.europe@thermoking.com?subject=TK%20presentation%20feedback" TargetMode="External"/><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jpg"/><Relationship Id="rId1" Type="http://schemas.openxmlformats.org/officeDocument/2006/relationships/slideLayout" Target="../slideLayouts/slideLayout5.x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 Target="slide2.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 Target="slide2.xml"/><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7.emf"/><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8500"/>
          <a:stretch/>
        </p:blipFill>
        <p:spPr>
          <a:xfrm>
            <a:off x="0" y="1268760"/>
            <a:ext cx="12192000" cy="5589240"/>
          </a:xfrm>
          <a:prstGeom prst="rect">
            <a:avLst/>
          </a:prstGeom>
        </p:spPr>
      </p:pic>
      <p:sp>
        <p:nvSpPr>
          <p:cNvPr id="4" name="Espace réservé du texte 3"/>
          <p:cNvSpPr>
            <a:spLocks noGrp="1"/>
          </p:cNvSpPr>
          <p:nvPr>
            <p:ph type="body" sz="quarter" idx="14"/>
          </p:nvPr>
        </p:nvSpPr>
        <p:spPr>
          <a:xfrm>
            <a:off x="-168696" y="476672"/>
            <a:ext cx="11687944" cy="720080"/>
          </a:xfrm>
        </p:spPr>
        <p:txBody>
          <a:bodyPr>
            <a:noAutofit/>
          </a:bodyPr>
          <a:lstStyle/>
          <a:p>
            <a:pPr lvl="1"/>
            <a:r>
              <a:rPr lang="fr-BE" sz="2800" dirty="0">
                <a:solidFill>
                  <a:schemeClr val="bg1"/>
                </a:solidFill>
              </a:rPr>
              <a:t>Connected Solutions </a:t>
            </a:r>
          </a:p>
        </p:txBody>
      </p:sp>
      <p:sp>
        <p:nvSpPr>
          <p:cNvPr id="3" name="TextBox 2"/>
          <p:cNvSpPr txBox="1"/>
          <p:nvPr/>
        </p:nvSpPr>
        <p:spPr>
          <a:xfrm>
            <a:off x="355340" y="5141822"/>
            <a:ext cx="9217024" cy="1440160"/>
          </a:xfrm>
          <a:prstGeom prst="rect">
            <a:avLst/>
          </a:prstGeom>
          <a:noFill/>
        </p:spPr>
        <p:txBody>
          <a:bodyPr wrap="square" lIns="0" rIns="0" rtlCol="0">
            <a:noAutofit/>
          </a:bodyPr>
          <a:lstStyle/>
          <a:p>
            <a:r>
              <a:rPr lang="fr-BE" sz="3200" b="1" cap="all" dirty="0" err="1">
                <a:solidFill>
                  <a:schemeClr val="bg1"/>
                </a:solidFill>
                <a:latin typeface="Century Gothic" panose="020B0502020202020204" pitchFamily="34" charset="0"/>
                <a:ea typeface="+mj-ea"/>
                <a:cs typeface="+mj-cs"/>
              </a:rPr>
              <a:t>Delivering</a:t>
            </a:r>
            <a:r>
              <a:rPr lang="fr-BE" sz="3200" b="1" cap="all" dirty="0">
                <a:solidFill>
                  <a:schemeClr val="bg1"/>
                </a:solidFill>
                <a:latin typeface="Century Gothic" panose="020B0502020202020204" pitchFamily="34" charset="0"/>
                <a:ea typeface="+mj-ea"/>
                <a:cs typeface="+mj-cs"/>
              </a:rPr>
              <a:t> </a:t>
            </a:r>
            <a:r>
              <a:rPr lang="fr-BE" sz="3200" b="1" cap="all" dirty="0" err="1">
                <a:solidFill>
                  <a:schemeClr val="bg1"/>
                </a:solidFill>
                <a:latin typeface="Century Gothic" panose="020B0502020202020204" pitchFamily="34" charset="0"/>
                <a:ea typeface="+mj-ea"/>
                <a:cs typeface="+mj-cs"/>
              </a:rPr>
              <a:t>smarter</a:t>
            </a:r>
            <a:endParaRPr lang="fr-BE" sz="3200" b="1" cap="all" dirty="0">
              <a:solidFill>
                <a:schemeClr val="bg1"/>
              </a:solidFill>
              <a:latin typeface="Century Gothic" panose="020B0502020202020204" pitchFamily="34" charset="0"/>
              <a:ea typeface="+mj-ea"/>
              <a:cs typeface="+mj-cs"/>
            </a:endParaRPr>
          </a:p>
          <a:p>
            <a:r>
              <a:rPr lang="fr-BE" sz="3200" b="1" cap="all" dirty="0">
                <a:solidFill>
                  <a:schemeClr val="bg1"/>
                </a:solidFill>
                <a:latin typeface="Century Gothic" panose="020B0502020202020204" pitchFamily="34" charset="0"/>
                <a:ea typeface="+mj-ea"/>
                <a:cs typeface="+mj-cs"/>
              </a:rPr>
              <a:t>Fleet </a:t>
            </a:r>
            <a:r>
              <a:rPr lang="fr-BE" sz="3200" b="1" cap="all" dirty="0" err="1">
                <a:solidFill>
                  <a:schemeClr val="bg1"/>
                </a:solidFill>
                <a:latin typeface="Century Gothic" panose="020B0502020202020204" pitchFamily="34" charset="0"/>
                <a:ea typeface="+mj-ea"/>
                <a:cs typeface="+mj-cs"/>
              </a:rPr>
              <a:t>operations</a:t>
            </a:r>
            <a:endParaRPr lang="en-US" sz="3200" b="1" cap="all" dirty="0">
              <a:solidFill>
                <a:schemeClr val="bg1"/>
              </a:solidFill>
              <a:latin typeface="Century Gothic" panose="020B0502020202020204" pitchFamily="34" charset="0"/>
              <a:ea typeface="+mj-ea"/>
              <a:cs typeface="+mj-cs"/>
            </a:endParaRPr>
          </a:p>
        </p:txBody>
      </p:sp>
      <p:pic>
        <p:nvPicPr>
          <p:cNvPr id="6" name="Picture 9">
            <a:extLst>
              <a:ext uri="{FF2B5EF4-FFF2-40B4-BE49-F238E27FC236}">
                <a16:creationId xmlns:a16="http://schemas.microsoft.com/office/drawing/2014/main" id="{05106AB8-936F-3F48-A5BD-5DCC8599B06C}"/>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9912424" y="5895205"/>
            <a:ext cx="1775520" cy="616500"/>
          </a:xfrm>
          <a:prstGeom prst="rect">
            <a:avLst/>
          </a:prstGeom>
        </p:spPr>
      </p:pic>
    </p:spTree>
    <p:extLst>
      <p:ext uri="{BB962C8B-B14F-4D97-AF65-F5344CB8AC3E}">
        <p14:creationId xmlns:p14="http://schemas.microsoft.com/office/powerpoint/2010/main" val="223493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2"/>
          </p:nvPr>
        </p:nvSpPr>
        <p:spPr/>
        <p:txBody>
          <a:bodyPr/>
          <a:lstStyle/>
          <a:p>
            <a:r>
              <a:rPr lang="en-US">
                <a:solidFill>
                  <a:srgbClr val="111E39">
                    <a:tint val="75000"/>
                  </a:srgbClr>
                </a:solidFill>
              </a:rPr>
              <a:t>© Thermo King 2019. Strictly confidential.</a:t>
            </a:r>
            <a:endParaRPr lang="fr-BE" dirty="0">
              <a:solidFill>
                <a:srgbClr val="111E39">
                  <a:tint val="75000"/>
                </a:srgbClr>
              </a:solidFill>
            </a:endParaRPr>
          </a:p>
        </p:txBody>
      </p:sp>
      <p:grpSp>
        <p:nvGrpSpPr>
          <p:cNvPr id="7" name="Group 6"/>
          <p:cNvGrpSpPr/>
          <p:nvPr/>
        </p:nvGrpSpPr>
        <p:grpSpPr>
          <a:xfrm>
            <a:off x="4511825" y="2556869"/>
            <a:ext cx="7610475" cy="1195075"/>
            <a:chOff x="828675" y="5807349"/>
            <a:chExt cx="7610475" cy="1195075"/>
          </a:xfrm>
        </p:grpSpPr>
        <p:sp>
          <p:nvSpPr>
            <p:cNvPr id="8" name="Rectangle 7"/>
            <p:cNvSpPr/>
            <p:nvPr/>
          </p:nvSpPr>
          <p:spPr>
            <a:xfrm>
              <a:off x="2988915" y="5807349"/>
              <a:ext cx="5153025" cy="369332"/>
            </a:xfrm>
            <a:prstGeom prst="rect">
              <a:avLst/>
            </a:prstGeom>
          </p:spPr>
          <p:txBody>
            <a:bodyPr wrap="square">
              <a:spAutoFit/>
            </a:bodyPr>
            <a:lstStyle/>
            <a:p>
              <a:endParaRPr lang="en-IE" dirty="0">
                <a:solidFill>
                  <a:prstClr val="white">
                    <a:lumMod val="65000"/>
                  </a:prstClr>
                </a:solidFill>
              </a:endParaRPr>
            </a:p>
          </p:txBody>
        </p:sp>
        <p:sp>
          <p:nvSpPr>
            <p:cNvPr id="9" name="Rectangle 8"/>
            <p:cNvSpPr/>
            <p:nvPr/>
          </p:nvSpPr>
          <p:spPr>
            <a:xfrm>
              <a:off x="828675" y="6509981"/>
              <a:ext cx="7610475" cy="492443"/>
            </a:xfrm>
            <a:prstGeom prst="rect">
              <a:avLst/>
            </a:prstGeom>
          </p:spPr>
          <p:txBody>
            <a:bodyPr wrap="square">
              <a:spAutoFit/>
            </a:bodyPr>
            <a:lstStyle/>
            <a:p>
              <a:pPr algn="r"/>
              <a:endParaRPr lang="en-IE" sz="2600" dirty="0">
                <a:solidFill>
                  <a:srgbClr val="E7E6E6"/>
                </a:solidFill>
              </a:endParaRPr>
            </a:p>
          </p:txBody>
        </p:sp>
      </p:grpSp>
      <p:pic>
        <p:nvPicPr>
          <p:cNvPr id="11" name="Picture 10"/>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294586"/>
            <a:ext cx="12192000" cy="5563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72009" y="3505721"/>
            <a:ext cx="7138931" cy="1450377"/>
          </a:xfrm>
          <a:prstGeom prst="rect">
            <a:avLst/>
          </a:prstGeom>
          <a:noFill/>
        </p:spPr>
        <p:txBody>
          <a:bodyPr wrap="square" lIns="0" rIns="0" rtlCol="0">
            <a:noAutofit/>
          </a:bodyPr>
          <a:lstStyle/>
          <a:p>
            <a:r>
              <a:rPr lang="en-US" dirty="0">
                <a:solidFill>
                  <a:schemeClr val="bg1"/>
                </a:solidFill>
              </a:rPr>
              <a:t>We appreciate comments , feedback, and any material useful to enrich our presentation. </a:t>
            </a:r>
          </a:p>
          <a:p>
            <a:br>
              <a:rPr lang="en-US" dirty="0">
                <a:solidFill>
                  <a:schemeClr val="bg1"/>
                </a:solidFill>
              </a:rPr>
            </a:br>
            <a:r>
              <a:rPr lang="en-US" dirty="0">
                <a:solidFill>
                  <a:schemeClr val="bg1"/>
                </a:solidFill>
              </a:rPr>
              <a:t>E-mail us at:</a:t>
            </a:r>
          </a:p>
          <a:p>
            <a:r>
              <a:rPr lang="en-US" sz="2400" dirty="0">
                <a:solidFill>
                  <a:schemeClr val="bg1"/>
                </a:solidFill>
              </a:rPr>
              <a:t>marketing.europe@thermoking.com </a:t>
            </a:r>
            <a:endParaRPr lang="en-GB" sz="2400" dirty="0">
              <a:solidFill>
                <a:schemeClr val="bg1"/>
              </a:solidFill>
            </a:endParaRPr>
          </a:p>
        </p:txBody>
      </p:sp>
      <p:sp>
        <p:nvSpPr>
          <p:cNvPr id="3" name="Rectangle 2">
            <a:hlinkClick r:id="rId3"/>
          </p:cNvPr>
          <p:cNvSpPr/>
          <p:nvPr/>
        </p:nvSpPr>
        <p:spPr>
          <a:xfrm>
            <a:off x="3150824" y="4693186"/>
            <a:ext cx="5739788" cy="385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9969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5"/>
          <p:cNvSpPr>
            <a:spLocks noGrp="1"/>
          </p:cNvSpPr>
          <p:nvPr>
            <p:ph idx="1"/>
          </p:nvPr>
        </p:nvSpPr>
        <p:spPr>
          <a:xfrm>
            <a:off x="263352" y="1443658"/>
            <a:ext cx="10081120" cy="5359424"/>
          </a:xfrm>
          <a:noFill/>
        </p:spPr>
        <p:txBody>
          <a:bodyPr>
            <a:normAutofit/>
          </a:bodyPr>
          <a:lstStyle/>
          <a:p>
            <a:pPr marL="457200" lvl="1" indent="0" eaLnBrk="0" fontAlgn="base" hangingPunct="0">
              <a:lnSpc>
                <a:spcPct val="170000"/>
              </a:lnSpc>
              <a:spcBef>
                <a:spcPct val="20000"/>
              </a:spcBef>
              <a:spcAft>
                <a:spcPct val="0"/>
              </a:spcAft>
              <a:buClr>
                <a:srgbClr val="00B9E1"/>
              </a:buClr>
              <a:buNone/>
            </a:pPr>
            <a:r>
              <a:rPr lang="fr-BE" sz="1800" b="1" kern="0" dirty="0">
                <a:solidFill>
                  <a:srgbClr val="1B3059"/>
                </a:solidFill>
                <a:ea typeface="ＭＳ Ｐゴシック" pitchFamily="-107" charset="-128"/>
                <a:cs typeface="Arial" pitchFamily="34" charset="0"/>
              </a:rPr>
              <a:t>TURNING DATA INTO PRACTICAL INTELLIGENCE</a:t>
            </a:r>
            <a:endParaRPr lang="en-US" sz="1800" b="1" kern="0" dirty="0">
              <a:solidFill>
                <a:srgbClr val="1B3059"/>
              </a:solidFill>
              <a:ea typeface="ＭＳ Ｐゴシック" pitchFamily="-107" charset="-128"/>
              <a:cs typeface="Arial" pitchFamily="34" charset="0"/>
            </a:endParaRPr>
          </a:p>
          <a:p>
            <a:pPr marL="457200" lvl="1" indent="0" eaLnBrk="0" fontAlgn="base" hangingPunct="0">
              <a:lnSpc>
                <a:spcPct val="170000"/>
              </a:lnSpc>
              <a:spcBef>
                <a:spcPct val="20000"/>
              </a:spcBef>
              <a:spcAft>
                <a:spcPct val="0"/>
              </a:spcAft>
              <a:buClr>
                <a:srgbClr val="00B9E1"/>
              </a:buClr>
              <a:buNone/>
            </a:pPr>
            <a:r>
              <a:rPr lang="en-US" sz="1800" b="1" kern="0" dirty="0">
                <a:solidFill>
                  <a:srgbClr val="1B3059"/>
                </a:solidFill>
                <a:ea typeface="ＭＳ Ｐゴシック" pitchFamily="-107" charset="-128"/>
                <a:cs typeface="Arial" pitchFamily="34" charset="0"/>
              </a:rPr>
              <a:t>3 ADVANTAGES OF DATA-DRIVEN FLEET OPERATIONS</a:t>
            </a:r>
          </a:p>
          <a:p>
            <a:pPr marL="457200" lvl="1" indent="0" eaLnBrk="0" fontAlgn="base" hangingPunct="0">
              <a:lnSpc>
                <a:spcPct val="170000"/>
              </a:lnSpc>
              <a:spcBef>
                <a:spcPct val="20000"/>
              </a:spcBef>
              <a:spcAft>
                <a:spcPct val="0"/>
              </a:spcAft>
              <a:buClr>
                <a:srgbClr val="00B9E1"/>
              </a:buClr>
              <a:buNone/>
            </a:pPr>
            <a:r>
              <a:rPr lang="en-US" sz="1800" b="1" kern="0" dirty="0">
                <a:solidFill>
                  <a:srgbClr val="1B3059"/>
                </a:solidFill>
                <a:ea typeface="ＭＳ Ｐゴシック" pitchFamily="-107" charset="-128"/>
                <a:cs typeface="Arial" pitchFamily="34" charset="0"/>
              </a:rPr>
              <a:t>OPTIMIZING VEHICLE UPTIME AND FLEET PERFORMANCE</a:t>
            </a:r>
          </a:p>
          <a:p>
            <a:pPr marL="457200" lvl="1" indent="0" eaLnBrk="0" fontAlgn="base" hangingPunct="0">
              <a:lnSpc>
                <a:spcPct val="170000"/>
              </a:lnSpc>
              <a:spcBef>
                <a:spcPct val="20000"/>
              </a:spcBef>
              <a:spcAft>
                <a:spcPct val="0"/>
              </a:spcAft>
              <a:buClr>
                <a:srgbClr val="00B9E1"/>
              </a:buClr>
              <a:buNone/>
            </a:pPr>
            <a:r>
              <a:rPr lang="en-US" sz="1800" b="1" kern="0" dirty="0">
                <a:solidFill>
                  <a:srgbClr val="1B3059"/>
                </a:solidFill>
                <a:ea typeface="ＭＳ Ｐゴシック" pitchFamily="-107" charset="-128"/>
                <a:cs typeface="Arial" pitchFamily="34" charset="0"/>
              </a:rPr>
              <a:t>GET THE MOST OUT OF CONNECTED SOLUTIONS</a:t>
            </a:r>
          </a:p>
          <a:p>
            <a:pPr marL="457200" lvl="1" indent="0" eaLnBrk="0" fontAlgn="base" hangingPunct="0">
              <a:lnSpc>
                <a:spcPct val="170000"/>
              </a:lnSpc>
              <a:spcBef>
                <a:spcPct val="20000"/>
              </a:spcBef>
              <a:spcAft>
                <a:spcPct val="0"/>
              </a:spcAft>
              <a:buClr>
                <a:srgbClr val="00B9E1"/>
              </a:buClr>
              <a:buNone/>
            </a:pPr>
            <a:r>
              <a:rPr lang="fr-BE" sz="1800" b="1" kern="0" dirty="0">
                <a:solidFill>
                  <a:srgbClr val="1B3059"/>
                </a:solidFill>
                <a:ea typeface="ＭＳ Ｐゴシック" pitchFamily="-107" charset="-128"/>
                <a:cs typeface="Arial" pitchFamily="34" charset="0"/>
              </a:rPr>
              <a:t>STAY ON TRACK WITH TRAKCING</a:t>
            </a:r>
            <a:endParaRPr lang="en-US" sz="1800" b="1" kern="0" dirty="0">
              <a:solidFill>
                <a:srgbClr val="1B3059"/>
              </a:solidFill>
              <a:ea typeface="ＭＳ Ｐゴシック" pitchFamily="-107" charset="-128"/>
              <a:cs typeface="Arial" pitchFamily="34" charset="0"/>
            </a:endParaRPr>
          </a:p>
          <a:p>
            <a:pPr marL="457200" indent="-457200">
              <a:buFont typeface="+mj-lt"/>
              <a:buAutoNum type="arabicPeriod" startAt="4"/>
            </a:pPr>
            <a:endParaRPr lang="nl-BE" sz="2400" dirty="0">
              <a:cs typeface="Arial" pitchFamily="34" charset="0"/>
            </a:endParaRPr>
          </a:p>
          <a:p>
            <a:pPr marL="800100" lvl="1" indent="-342900">
              <a:buFont typeface="+mj-lt"/>
              <a:buAutoNum type="arabicPeriod"/>
            </a:pPr>
            <a:endParaRPr lang="en-US" sz="2000" dirty="0">
              <a:cs typeface="Arial" pitchFamily="34" charset="0"/>
            </a:endParaRPr>
          </a:p>
          <a:p>
            <a:pPr marL="457200" indent="-457200">
              <a:buFont typeface="+mj-lt"/>
              <a:buAutoNum type="arabicPeriod" startAt="4"/>
            </a:pPr>
            <a:endParaRPr lang="en-US" sz="2400" dirty="0">
              <a:cs typeface="Arial" pitchFamily="34" charset="0"/>
            </a:endParaRPr>
          </a:p>
          <a:p>
            <a:pPr marL="457200" indent="-457200">
              <a:buFont typeface="+mj-lt"/>
              <a:buAutoNum type="arabicPeriod" startAt="4"/>
            </a:pPr>
            <a:endParaRPr lang="en-US" sz="2400" dirty="0">
              <a:cs typeface="Arial" pitchFamily="34" charset="0"/>
            </a:endParaRPr>
          </a:p>
          <a:p>
            <a:pPr marL="457200" indent="-457200">
              <a:buFont typeface="+mj-lt"/>
              <a:buAutoNum type="arabicPeriod" startAt="4"/>
            </a:pPr>
            <a:endParaRPr lang="en-US" sz="2400" dirty="0">
              <a:cs typeface="Arial" pitchFamily="34" charset="0"/>
            </a:endParaRPr>
          </a:p>
          <a:p>
            <a:pPr marL="457200" indent="-457200">
              <a:buFont typeface="+mj-lt"/>
              <a:buAutoNum type="arabicPeriod" startAt="4"/>
            </a:pPr>
            <a:endParaRPr lang="en-US" sz="2400" dirty="0">
              <a:cs typeface="Arial" pitchFamily="34" charset="0"/>
            </a:endParaRPr>
          </a:p>
          <a:p>
            <a:pPr marL="457200" indent="-457200">
              <a:buFont typeface="+mj-lt"/>
              <a:buAutoNum type="arabicPeriod" startAt="4"/>
            </a:pPr>
            <a:endParaRPr lang="en-US" sz="2400" dirty="0">
              <a:cs typeface="Arial" pitchFamily="34" charset="0"/>
            </a:endParaRPr>
          </a:p>
          <a:p>
            <a:pPr marL="457200" indent="-457200">
              <a:buFont typeface="+mj-lt"/>
              <a:buAutoNum type="arabicPeriod" startAt="4"/>
            </a:pPr>
            <a:endParaRPr lang="en-US" sz="2400" dirty="0">
              <a:cs typeface="Arial" pitchFamily="34" charset="0"/>
            </a:endParaRPr>
          </a:p>
          <a:p>
            <a:pPr marL="457200" indent="-457200">
              <a:buFont typeface="+mj-lt"/>
              <a:buAutoNum type="arabicPeriod" startAt="4"/>
            </a:pPr>
            <a:endParaRPr lang="en-US" sz="2400" dirty="0">
              <a:cs typeface="Arial" pitchFamily="34" charset="0"/>
            </a:endParaRPr>
          </a:p>
        </p:txBody>
      </p:sp>
      <p:sp>
        <p:nvSpPr>
          <p:cNvPr id="17410" name="Title 4"/>
          <p:cNvSpPr>
            <a:spLocks noGrp="1"/>
          </p:cNvSpPr>
          <p:nvPr>
            <p:ph type="title"/>
          </p:nvPr>
        </p:nvSpPr>
        <p:spPr>
          <a:xfrm>
            <a:off x="119336" y="692696"/>
            <a:ext cx="12072664" cy="576064"/>
          </a:xfrm>
        </p:spPr>
        <p:txBody>
          <a:bodyPr/>
          <a:lstStyle/>
          <a:p>
            <a:r>
              <a:rPr lang="en-US" sz="3200" b="1" cap="all" dirty="0">
                <a:solidFill>
                  <a:schemeClr val="bg1"/>
                </a:solidFill>
              </a:rPr>
              <a:t>Table of Contents</a:t>
            </a:r>
          </a:p>
        </p:txBody>
      </p:sp>
      <p:cxnSp>
        <p:nvCxnSpPr>
          <p:cNvPr id="14" name="Straight Connector 13"/>
          <p:cNvCxnSpPr/>
          <p:nvPr/>
        </p:nvCxnSpPr>
        <p:spPr>
          <a:xfrm>
            <a:off x="695400" y="2492896"/>
            <a:ext cx="7407200" cy="0"/>
          </a:xfrm>
          <a:prstGeom prst="line">
            <a:avLst/>
          </a:prstGeom>
          <a:ln>
            <a:solidFill>
              <a:srgbClr val="43C9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05024" y="2996952"/>
            <a:ext cx="7407200" cy="0"/>
          </a:xfrm>
          <a:prstGeom prst="line">
            <a:avLst/>
          </a:prstGeom>
          <a:ln>
            <a:solidFill>
              <a:srgbClr val="43C9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05024" y="3573016"/>
            <a:ext cx="7416824" cy="0"/>
          </a:xfrm>
          <a:prstGeom prst="line">
            <a:avLst/>
          </a:prstGeom>
          <a:ln>
            <a:solidFill>
              <a:srgbClr val="43C9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05024" y="4077072"/>
            <a:ext cx="7416824" cy="0"/>
          </a:xfrm>
          <a:prstGeom prst="line">
            <a:avLst/>
          </a:prstGeom>
          <a:ln>
            <a:solidFill>
              <a:srgbClr val="43C9FF"/>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9668528" y="6572250"/>
            <a:ext cx="2425664" cy="230832"/>
          </a:xfrm>
          <a:prstGeom prst="rect">
            <a:avLst/>
          </a:prstGeom>
        </p:spPr>
        <p:txBody>
          <a:bodyPr wrap="none">
            <a:spAutoFit/>
          </a:bodyPr>
          <a:lstStyle/>
          <a:p>
            <a:pPr lvl="0"/>
            <a:r>
              <a:rPr lang="en-US" sz="900" dirty="0">
                <a:solidFill>
                  <a:srgbClr val="111E39">
                    <a:tint val="75000"/>
                  </a:srgbClr>
                </a:solidFill>
              </a:rPr>
              <a:t>© Thermo King 2019. Strictly confidential.</a:t>
            </a:r>
            <a:endParaRPr lang="fr-BE" sz="900" dirty="0">
              <a:solidFill>
                <a:srgbClr val="111E39">
                  <a:tint val="75000"/>
                </a:srgbClr>
              </a:solidFill>
            </a:endParaRPr>
          </a:p>
        </p:txBody>
      </p:sp>
      <p:cxnSp>
        <p:nvCxnSpPr>
          <p:cNvPr id="43" name="Straight Connector 42"/>
          <p:cNvCxnSpPr/>
          <p:nvPr/>
        </p:nvCxnSpPr>
        <p:spPr>
          <a:xfrm>
            <a:off x="673629" y="1936913"/>
            <a:ext cx="7407200" cy="0"/>
          </a:xfrm>
          <a:prstGeom prst="line">
            <a:avLst/>
          </a:prstGeom>
          <a:ln>
            <a:solidFill>
              <a:srgbClr val="43C9F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4412" y="5301207"/>
            <a:ext cx="3249227" cy="738817"/>
          </a:xfrm>
          <a:prstGeom prst="rect">
            <a:avLst/>
          </a:prstGeom>
        </p:spPr>
      </p:pic>
    </p:spTree>
    <p:extLst>
      <p:ext uri="{BB962C8B-B14F-4D97-AF65-F5344CB8AC3E}">
        <p14:creationId xmlns:p14="http://schemas.microsoft.com/office/powerpoint/2010/main" val="182367370"/>
      </p:ext>
    </p:extLst>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b="7621"/>
          <a:stretch/>
        </p:blipFill>
        <p:spPr>
          <a:xfrm>
            <a:off x="5721898" y="2852936"/>
            <a:ext cx="6470101" cy="4032448"/>
          </a:xfrm>
          <a:prstGeom prst="rect">
            <a:avLst/>
          </a:prstGeom>
        </p:spPr>
      </p:pic>
      <p:sp>
        <p:nvSpPr>
          <p:cNvPr id="8197" name="AutoShape 5"/>
          <p:cNvSpPr>
            <a:spLocks/>
          </p:cNvSpPr>
          <p:nvPr/>
        </p:nvSpPr>
        <p:spPr bwMode="auto">
          <a:xfrm>
            <a:off x="378296" y="1484784"/>
            <a:ext cx="9580621" cy="3960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50800" tIns="50800" rIns="50800" bIns="50800"/>
          <a:lstStyle/>
          <a:p>
            <a:pPr defTabSz="914400">
              <a:spcBef>
                <a:spcPts val="400"/>
              </a:spcBef>
              <a:buClr>
                <a:srgbClr val="00B9E1"/>
              </a:buClr>
              <a:buSzPct val="100000"/>
            </a:pPr>
            <a:endParaRPr lang="en-US" sz="1600" dirty="0"/>
          </a:p>
        </p:txBody>
      </p:sp>
      <p:sp>
        <p:nvSpPr>
          <p:cNvPr id="8198" name="AutoShape 6"/>
          <p:cNvSpPr>
            <a:spLocks/>
          </p:cNvSpPr>
          <p:nvPr/>
        </p:nvSpPr>
        <p:spPr bwMode="auto">
          <a:xfrm>
            <a:off x="9958917" y="6580188"/>
            <a:ext cx="2233083" cy="279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50800" tIns="50800" rIns="50800" bIns="50800"/>
          <a:lstStyle/>
          <a:p>
            <a:pPr algn="r" defTabSz="914400"/>
            <a:endParaRPr lang="en-US" dirty="0">
              <a:latin typeface="Calibri" pitchFamily="34" charset="0"/>
            </a:endParaRPr>
          </a:p>
        </p:txBody>
      </p:sp>
      <p:sp>
        <p:nvSpPr>
          <p:cNvPr id="8" name="AutoShape 2"/>
          <p:cNvSpPr>
            <a:spLocks/>
          </p:cNvSpPr>
          <p:nvPr/>
        </p:nvSpPr>
        <p:spPr bwMode="auto">
          <a:xfrm>
            <a:off x="191344" y="620688"/>
            <a:ext cx="9080500" cy="576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0" tIns="0" rIns="0" bIns="0" anchor="b"/>
          <a:lstStyle/>
          <a:p>
            <a:pPr>
              <a:lnSpc>
                <a:spcPct val="85000"/>
              </a:lnSpc>
            </a:pPr>
            <a:r>
              <a:rPr lang="en-US" sz="3200" b="1" dirty="0">
                <a:solidFill>
                  <a:schemeClr val="bg1"/>
                </a:solidFill>
                <a:cs typeface="Century Gothic"/>
              </a:rPr>
              <a:t>TURNING DATA INTO PRACTICAL INTELLIGENCE</a:t>
            </a:r>
          </a:p>
        </p:txBody>
      </p:sp>
      <p:sp>
        <p:nvSpPr>
          <p:cNvPr id="15" name="Rectangle 14"/>
          <p:cNvSpPr/>
          <p:nvPr/>
        </p:nvSpPr>
        <p:spPr>
          <a:xfrm>
            <a:off x="9668528" y="6572250"/>
            <a:ext cx="2425664" cy="230832"/>
          </a:xfrm>
          <a:prstGeom prst="rect">
            <a:avLst/>
          </a:prstGeom>
        </p:spPr>
        <p:txBody>
          <a:bodyPr wrap="none">
            <a:spAutoFit/>
          </a:bodyPr>
          <a:lstStyle/>
          <a:p>
            <a:pPr lvl="0"/>
            <a:r>
              <a:rPr lang="en-US" sz="900" dirty="0">
                <a:solidFill>
                  <a:srgbClr val="111E39">
                    <a:tint val="75000"/>
                  </a:srgbClr>
                </a:solidFill>
              </a:rPr>
              <a:t>© Thermo King 2019. Strictly confidential.</a:t>
            </a:r>
            <a:endParaRPr lang="fr-BE" sz="900" dirty="0">
              <a:solidFill>
                <a:srgbClr val="111E39">
                  <a:tint val="75000"/>
                </a:srgbClr>
              </a:solidFill>
            </a:endParaRPr>
          </a:p>
        </p:txBody>
      </p:sp>
      <p:pic>
        <p:nvPicPr>
          <p:cNvPr id="7" name="Image 28">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33491" y="207482"/>
            <a:ext cx="260331" cy="241735"/>
          </a:xfrm>
          <a:prstGeom prst="rect">
            <a:avLst/>
          </a:prstGeom>
        </p:spPr>
      </p:pic>
      <p:sp>
        <p:nvSpPr>
          <p:cNvPr id="28" name="TextBox 27"/>
          <p:cNvSpPr txBox="1"/>
          <p:nvPr/>
        </p:nvSpPr>
        <p:spPr>
          <a:xfrm>
            <a:off x="407368" y="1628800"/>
            <a:ext cx="10225136" cy="966167"/>
          </a:xfrm>
          <a:prstGeom prst="rect">
            <a:avLst/>
          </a:prstGeom>
          <a:noFill/>
        </p:spPr>
        <p:txBody>
          <a:bodyPr wrap="square" lIns="0" rIns="0" rtlCol="0">
            <a:noAutofit/>
          </a:bodyPr>
          <a:lstStyle/>
          <a:p>
            <a:r>
              <a:rPr lang="en-US" sz="1600" dirty="0">
                <a:solidFill>
                  <a:srgbClr val="111E39"/>
                </a:solidFill>
              </a:rPr>
              <a:t>Thermo King technology designed to deliver information that matters.</a:t>
            </a:r>
          </a:p>
          <a:p>
            <a:endParaRPr lang="fr-BE" sz="1600" dirty="0">
              <a:solidFill>
                <a:srgbClr val="111E39"/>
              </a:solidFill>
            </a:endParaRPr>
          </a:p>
          <a:p>
            <a:endParaRPr lang="fr-BE" sz="1600" dirty="0">
              <a:solidFill>
                <a:srgbClr val="111E39"/>
              </a:solidFill>
            </a:endParaRPr>
          </a:p>
          <a:p>
            <a:r>
              <a:rPr lang="fr-BE" sz="1600" dirty="0">
                <a:solidFill>
                  <a:srgbClr val="111E39"/>
                </a:solidFill>
              </a:rPr>
              <a:t>Putting data to </a:t>
            </a:r>
            <a:r>
              <a:rPr lang="fr-BE" sz="1600" dirty="0" err="1">
                <a:solidFill>
                  <a:srgbClr val="111E39"/>
                </a:solidFill>
              </a:rPr>
              <a:t>work</a:t>
            </a:r>
            <a:r>
              <a:rPr lang="fr-BE" sz="1600" dirty="0">
                <a:solidFill>
                  <a:srgbClr val="111E39"/>
                </a:solidFill>
              </a:rPr>
              <a:t>:</a:t>
            </a:r>
          </a:p>
          <a:p>
            <a:endParaRPr lang="fr-BE" sz="1600" dirty="0">
              <a:solidFill>
                <a:srgbClr val="111E39"/>
              </a:solidFill>
            </a:endParaRPr>
          </a:p>
          <a:p>
            <a:pPr marL="285750" indent="-285750">
              <a:lnSpc>
                <a:spcPct val="150000"/>
              </a:lnSpc>
              <a:buFont typeface="Arial" panose="020B0604020202020204" pitchFamily="34" charset="0"/>
              <a:buChar char="•"/>
            </a:pPr>
            <a:r>
              <a:rPr lang="fr-BE" sz="1600" dirty="0" err="1">
                <a:solidFill>
                  <a:srgbClr val="111E39"/>
                </a:solidFill>
              </a:rPr>
              <a:t>Track</a:t>
            </a:r>
            <a:r>
              <a:rPr lang="fr-BE" sz="1600" dirty="0">
                <a:solidFill>
                  <a:srgbClr val="111E39"/>
                </a:solidFill>
              </a:rPr>
              <a:t> &amp; trace </a:t>
            </a:r>
            <a:r>
              <a:rPr lang="fr-BE" sz="1600" dirty="0" err="1">
                <a:solidFill>
                  <a:srgbClr val="111E39"/>
                </a:solidFill>
              </a:rPr>
              <a:t>individual</a:t>
            </a:r>
            <a:r>
              <a:rPr lang="fr-BE" sz="1600" dirty="0">
                <a:solidFill>
                  <a:srgbClr val="111E39"/>
                </a:solidFill>
              </a:rPr>
              <a:t> </a:t>
            </a:r>
            <a:r>
              <a:rPr lang="fr-BE" sz="1600" dirty="0" err="1">
                <a:solidFill>
                  <a:srgbClr val="111E39"/>
                </a:solidFill>
              </a:rPr>
              <a:t>deliveries</a:t>
            </a:r>
            <a:r>
              <a:rPr lang="fr-BE" sz="1600" dirty="0">
                <a:solidFill>
                  <a:srgbClr val="111E39"/>
                </a:solidFill>
              </a:rPr>
              <a:t> </a:t>
            </a:r>
            <a:r>
              <a:rPr lang="fr-BE" sz="1600" dirty="0" err="1">
                <a:solidFill>
                  <a:srgbClr val="111E39"/>
                </a:solidFill>
              </a:rPr>
              <a:t>across</a:t>
            </a:r>
            <a:r>
              <a:rPr lang="fr-BE" sz="1600" dirty="0">
                <a:solidFill>
                  <a:srgbClr val="111E39"/>
                </a:solidFill>
              </a:rPr>
              <a:t> the </a:t>
            </a:r>
            <a:r>
              <a:rPr lang="fr-BE" sz="1600" dirty="0" err="1">
                <a:solidFill>
                  <a:srgbClr val="111E39"/>
                </a:solidFill>
              </a:rPr>
              <a:t>fleet</a:t>
            </a:r>
            <a:endParaRPr lang="fr-BE" sz="1600" dirty="0">
              <a:solidFill>
                <a:srgbClr val="111E39"/>
              </a:solidFill>
            </a:endParaRPr>
          </a:p>
          <a:p>
            <a:pPr marL="285750" indent="-285750">
              <a:lnSpc>
                <a:spcPct val="150000"/>
              </a:lnSpc>
              <a:buFont typeface="Arial" panose="020B0604020202020204" pitchFamily="34" charset="0"/>
              <a:buChar char="•"/>
            </a:pPr>
            <a:r>
              <a:rPr lang="fr-BE" sz="1600" dirty="0" err="1">
                <a:solidFill>
                  <a:srgbClr val="111E39"/>
                </a:solidFill>
              </a:rPr>
              <a:t>Demonstrate</a:t>
            </a:r>
            <a:r>
              <a:rPr lang="fr-BE" sz="1600" dirty="0">
                <a:solidFill>
                  <a:srgbClr val="111E39"/>
                </a:solidFill>
              </a:rPr>
              <a:t> </a:t>
            </a:r>
            <a:r>
              <a:rPr lang="fr-BE" sz="1600" dirty="0" err="1">
                <a:solidFill>
                  <a:srgbClr val="111E39"/>
                </a:solidFill>
              </a:rPr>
              <a:t>temperature</a:t>
            </a:r>
            <a:r>
              <a:rPr lang="fr-BE" sz="1600" dirty="0">
                <a:solidFill>
                  <a:srgbClr val="111E39"/>
                </a:solidFill>
              </a:rPr>
              <a:t> </a:t>
            </a:r>
            <a:r>
              <a:rPr lang="fr-BE" sz="1600" dirty="0" err="1">
                <a:solidFill>
                  <a:srgbClr val="111E39"/>
                </a:solidFill>
              </a:rPr>
              <a:t>levels</a:t>
            </a:r>
            <a:endParaRPr lang="fr-BE" sz="1600" dirty="0">
              <a:solidFill>
                <a:srgbClr val="111E39"/>
              </a:solidFill>
            </a:endParaRPr>
          </a:p>
          <a:p>
            <a:pPr marL="285750" indent="-285750">
              <a:lnSpc>
                <a:spcPct val="150000"/>
              </a:lnSpc>
              <a:buFont typeface="Arial" panose="020B0604020202020204" pitchFamily="34" charset="0"/>
              <a:buChar char="•"/>
            </a:pPr>
            <a:r>
              <a:rPr lang="fr-BE" sz="1600" dirty="0" err="1">
                <a:solidFill>
                  <a:srgbClr val="111E39"/>
                </a:solidFill>
              </a:rPr>
              <a:t>Meet</a:t>
            </a:r>
            <a:r>
              <a:rPr lang="fr-BE" sz="1600" dirty="0">
                <a:solidFill>
                  <a:srgbClr val="111E39"/>
                </a:solidFill>
              </a:rPr>
              <a:t> </a:t>
            </a:r>
            <a:r>
              <a:rPr lang="fr-BE" sz="1600" dirty="0" err="1">
                <a:solidFill>
                  <a:srgbClr val="111E39"/>
                </a:solidFill>
              </a:rPr>
              <a:t>regulatory</a:t>
            </a:r>
            <a:r>
              <a:rPr lang="fr-BE" sz="1600" dirty="0">
                <a:solidFill>
                  <a:srgbClr val="111E39"/>
                </a:solidFill>
              </a:rPr>
              <a:t> </a:t>
            </a:r>
            <a:r>
              <a:rPr lang="fr-BE" sz="1600" dirty="0" err="1">
                <a:solidFill>
                  <a:srgbClr val="111E39"/>
                </a:solidFill>
              </a:rPr>
              <a:t>requirements</a:t>
            </a:r>
            <a:endParaRPr lang="fr-BE" sz="1600" dirty="0">
              <a:solidFill>
                <a:srgbClr val="111E39"/>
              </a:solidFill>
            </a:endParaRPr>
          </a:p>
          <a:p>
            <a:pPr marL="285750" indent="-285750">
              <a:lnSpc>
                <a:spcPct val="150000"/>
              </a:lnSpc>
              <a:buFont typeface="Arial" panose="020B0604020202020204" pitchFamily="34" charset="0"/>
              <a:buChar char="•"/>
            </a:pPr>
            <a:r>
              <a:rPr lang="fr-BE" sz="1600" dirty="0" err="1">
                <a:solidFill>
                  <a:srgbClr val="111E39"/>
                </a:solidFill>
              </a:rPr>
              <a:t>Respond</a:t>
            </a:r>
            <a:r>
              <a:rPr lang="fr-BE" sz="1600" dirty="0">
                <a:solidFill>
                  <a:srgbClr val="111E39"/>
                </a:solidFill>
              </a:rPr>
              <a:t> </a:t>
            </a:r>
            <a:r>
              <a:rPr lang="fr-BE" sz="1600" dirty="0" err="1">
                <a:solidFill>
                  <a:srgbClr val="111E39"/>
                </a:solidFill>
              </a:rPr>
              <a:t>instantly</a:t>
            </a:r>
            <a:r>
              <a:rPr lang="fr-BE" sz="1600" dirty="0">
                <a:solidFill>
                  <a:srgbClr val="111E39"/>
                </a:solidFill>
              </a:rPr>
              <a:t> to new challenges</a:t>
            </a:r>
          </a:p>
          <a:p>
            <a:pPr marL="285750" indent="-285750">
              <a:lnSpc>
                <a:spcPct val="150000"/>
              </a:lnSpc>
              <a:buFont typeface="Arial" panose="020B0604020202020204" pitchFamily="34" charset="0"/>
              <a:buChar char="•"/>
            </a:pPr>
            <a:endParaRPr lang="fr-BE" sz="1600" dirty="0">
              <a:solidFill>
                <a:srgbClr val="111E39"/>
              </a:solidFill>
            </a:endParaRPr>
          </a:p>
          <a:p>
            <a:pPr>
              <a:lnSpc>
                <a:spcPct val="150000"/>
              </a:lnSpc>
            </a:pPr>
            <a:endParaRPr lang="fr-BE" sz="1600" dirty="0">
              <a:solidFill>
                <a:srgbClr val="111E39"/>
              </a:solidFill>
            </a:endParaRPr>
          </a:p>
          <a:p>
            <a:pPr>
              <a:lnSpc>
                <a:spcPct val="150000"/>
              </a:lnSpc>
            </a:pPr>
            <a:r>
              <a:rPr lang="fr-BE" sz="1600" b="1" dirty="0" err="1">
                <a:solidFill>
                  <a:srgbClr val="111E39"/>
                </a:solidFill>
              </a:rPr>
              <a:t>Connect</a:t>
            </a:r>
            <a:r>
              <a:rPr lang="fr-BE" sz="1600" b="1" dirty="0">
                <a:solidFill>
                  <a:srgbClr val="111E39"/>
                </a:solidFill>
              </a:rPr>
              <a:t> and </a:t>
            </a:r>
            <a:r>
              <a:rPr lang="fr-BE" sz="1600" b="1" dirty="0" err="1">
                <a:solidFill>
                  <a:srgbClr val="009CDB"/>
                </a:solidFill>
              </a:rPr>
              <a:t>see</a:t>
            </a:r>
            <a:endParaRPr lang="fr-BE" sz="1600" b="1" dirty="0">
              <a:solidFill>
                <a:srgbClr val="009CDB"/>
              </a:solidFill>
            </a:endParaRPr>
          </a:p>
          <a:p>
            <a:pPr>
              <a:lnSpc>
                <a:spcPct val="150000"/>
              </a:lnSpc>
            </a:pPr>
            <a:r>
              <a:rPr lang="fr-BE" sz="1600" b="1" dirty="0" err="1">
                <a:solidFill>
                  <a:srgbClr val="111E39"/>
                </a:solidFill>
              </a:rPr>
              <a:t>Connect</a:t>
            </a:r>
            <a:r>
              <a:rPr lang="fr-BE" sz="1600" b="1" dirty="0">
                <a:solidFill>
                  <a:srgbClr val="111E39"/>
                </a:solidFill>
              </a:rPr>
              <a:t> and </a:t>
            </a:r>
            <a:r>
              <a:rPr lang="fr-BE" sz="1600" b="1" dirty="0">
                <a:solidFill>
                  <a:srgbClr val="009CDB"/>
                </a:solidFill>
              </a:rPr>
              <a:t>know</a:t>
            </a:r>
          </a:p>
          <a:p>
            <a:pPr>
              <a:lnSpc>
                <a:spcPct val="150000"/>
              </a:lnSpc>
            </a:pPr>
            <a:r>
              <a:rPr lang="fr-BE" sz="1600" b="1" dirty="0" err="1">
                <a:solidFill>
                  <a:srgbClr val="111E39"/>
                </a:solidFill>
              </a:rPr>
              <a:t>Connect</a:t>
            </a:r>
            <a:r>
              <a:rPr lang="fr-BE" sz="1600" b="1" dirty="0">
                <a:solidFill>
                  <a:srgbClr val="111E39"/>
                </a:solidFill>
              </a:rPr>
              <a:t> and </a:t>
            </a:r>
            <a:r>
              <a:rPr lang="fr-BE" sz="1600" b="1" dirty="0" err="1">
                <a:solidFill>
                  <a:srgbClr val="009CDB"/>
                </a:solidFill>
              </a:rPr>
              <a:t>grow</a:t>
            </a:r>
            <a:endParaRPr lang="fr-BE" sz="1600" b="1" dirty="0">
              <a:solidFill>
                <a:srgbClr val="009CDB"/>
              </a:solidFill>
            </a:endParaRPr>
          </a:p>
        </p:txBody>
      </p:sp>
    </p:spTree>
    <p:extLst>
      <p:ext uri="{BB962C8B-B14F-4D97-AF65-F5344CB8AC3E}">
        <p14:creationId xmlns:p14="http://schemas.microsoft.com/office/powerpoint/2010/main" val="4211139403"/>
      </p:ext>
    </p:extLst>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AutoShape 5"/>
          <p:cNvSpPr>
            <a:spLocks/>
          </p:cNvSpPr>
          <p:nvPr/>
        </p:nvSpPr>
        <p:spPr bwMode="auto">
          <a:xfrm>
            <a:off x="378296" y="1484784"/>
            <a:ext cx="9580621" cy="3960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50800" tIns="50800" rIns="50800" bIns="50800"/>
          <a:lstStyle/>
          <a:p>
            <a:pPr defTabSz="914400">
              <a:spcBef>
                <a:spcPts val="400"/>
              </a:spcBef>
              <a:buClr>
                <a:srgbClr val="00B9E1"/>
              </a:buClr>
              <a:buSzPct val="100000"/>
            </a:pPr>
            <a:endParaRPr lang="en-US" sz="1600" dirty="0"/>
          </a:p>
        </p:txBody>
      </p:sp>
      <p:sp>
        <p:nvSpPr>
          <p:cNvPr id="8198" name="AutoShape 6"/>
          <p:cNvSpPr>
            <a:spLocks/>
          </p:cNvSpPr>
          <p:nvPr/>
        </p:nvSpPr>
        <p:spPr bwMode="auto">
          <a:xfrm>
            <a:off x="9958917" y="6580188"/>
            <a:ext cx="2233083" cy="279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50800" tIns="50800" rIns="50800" bIns="50800"/>
          <a:lstStyle/>
          <a:p>
            <a:pPr algn="r" defTabSz="914400"/>
            <a:endParaRPr lang="en-US" dirty="0">
              <a:latin typeface="Calibri" pitchFamily="34" charset="0"/>
            </a:endParaRPr>
          </a:p>
        </p:txBody>
      </p:sp>
      <p:sp>
        <p:nvSpPr>
          <p:cNvPr id="8" name="AutoShape 2"/>
          <p:cNvSpPr>
            <a:spLocks/>
          </p:cNvSpPr>
          <p:nvPr/>
        </p:nvSpPr>
        <p:spPr bwMode="auto">
          <a:xfrm>
            <a:off x="191344" y="620688"/>
            <a:ext cx="10729192" cy="576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0" tIns="0" rIns="0" bIns="0" anchor="b"/>
          <a:lstStyle/>
          <a:p>
            <a:pPr>
              <a:lnSpc>
                <a:spcPct val="85000"/>
              </a:lnSpc>
            </a:pPr>
            <a:r>
              <a:rPr lang="en-US" sz="3200" b="1" dirty="0">
                <a:solidFill>
                  <a:schemeClr val="bg1"/>
                </a:solidFill>
                <a:cs typeface="Century Gothic"/>
              </a:rPr>
              <a:t>3 ADVANTAGES OF DATA-DRIVEN FLEET OPERATIONS</a:t>
            </a:r>
          </a:p>
        </p:txBody>
      </p:sp>
      <p:sp>
        <p:nvSpPr>
          <p:cNvPr id="15" name="Rectangle 14"/>
          <p:cNvSpPr/>
          <p:nvPr/>
        </p:nvSpPr>
        <p:spPr>
          <a:xfrm>
            <a:off x="9668528" y="6572250"/>
            <a:ext cx="2425664" cy="230832"/>
          </a:xfrm>
          <a:prstGeom prst="rect">
            <a:avLst/>
          </a:prstGeom>
        </p:spPr>
        <p:txBody>
          <a:bodyPr wrap="none">
            <a:spAutoFit/>
          </a:bodyPr>
          <a:lstStyle/>
          <a:p>
            <a:pPr lvl="0"/>
            <a:r>
              <a:rPr lang="en-US" sz="900" dirty="0">
                <a:solidFill>
                  <a:srgbClr val="111E39">
                    <a:tint val="75000"/>
                  </a:srgbClr>
                </a:solidFill>
              </a:rPr>
              <a:t>© Thermo King 2019. Strictly confidential.</a:t>
            </a:r>
            <a:endParaRPr lang="fr-BE" sz="900" dirty="0">
              <a:solidFill>
                <a:srgbClr val="111E39">
                  <a:tint val="75000"/>
                </a:srgbClr>
              </a:solidFill>
            </a:endParaRPr>
          </a:p>
        </p:txBody>
      </p:sp>
      <p:pic>
        <p:nvPicPr>
          <p:cNvPr id="7" name="Image 28">
            <a:hlinkClick r:id="rId2" action="ppaction://hlinksldjump"/>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33491" y="207482"/>
            <a:ext cx="260331" cy="241735"/>
          </a:xfrm>
          <a:prstGeom prst="rect">
            <a:avLst/>
          </a:prstGeom>
        </p:spPr>
      </p:pic>
      <p:grpSp>
        <p:nvGrpSpPr>
          <p:cNvPr id="5" name="Group 4"/>
          <p:cNvGrpSpPr/>
          <p:nvPr/>
        </p:nvGrpSpPr>
        <p:grpSpPr>
          <a:xfrm>
            <a:off x="450522" y="1628800"/>
            <a:ext cx="2621142" cy="5104805"/>
            <a:chOff x="450522" y="1628800"/>
            <a:chExt cx="2621142" cy="5104805"/>
          </a:xfrm>
        </p:grpSpPr>
        <p:sp>
          <p:nvSpPr>
            <p:cNvPr id="10" name="TextBox 9"/>
            <p:cNvSpPr txBox="1"/>
            <p:nvPr/>
          </p:nvSpPr>
          <p:spPr>
            <a:xfrm>
              <a:off x="450522" y="1628800"/>
              <a:ext cx="2621142" cy="3960440"/>
            </a:xfrm>
            <a:prstGeom prst="rect">
              <a:avLst/>
            </a:prstGeom>
            <a:noFill/>
          </p:spPr>
          <p:txBody>
            <a:bodyPr wrap="square" lIns="0" rIns="0" rtlCol="0">
              <a:noAutofit/>
            </a:bodyPr>
            <a:lstStyle/>
            <a:p>
              <a:pPr algn="ctr"/>
              <a:r>
                <a:rPr lang="fr-BE" sz="1600" b="1" dirty="0">
                  <a:solidFill>
                    <a:srgbClr val="009CDB"/>
                  </a:solidFill>
                </a:rPr>
                <a:t>SEE</a:t>
              </a:r>
            </a:p>
            <a:p>
              <a:pPr algn="ctr"/>
              <a:endParaRPr lang="fr-BE" sz="1600" b="1" dirty="0">
                <a:solidFill>
                  <a:srgbClr val="009CDB"/>
                </a:solidFill>
              </a:endParaRPr>
            </a:p>
            <a:p>
              <a:pPr algn="ctr"/>
              <a:r>
                <a:rPr lang="en-US" sz="1600" dirty="0">
                  <a:solidFill>
                    <a:srgbClr val="009CDB"/>
                  </a:solidFill>
                </a:rPr>
                <a:t>With real-time visibility into</a:t>
              </a:r>
            </a:p>
            <a:p>
              <a:pPr algn="ctr"/>
              <a:r>
                <a:rPr lang="en-US" sz="1600" dirty="0">
                  <a:solidFill>
                    <a:srgbClr val="009CDB"/>
                  </a:solidFill>
                </a:rPr>
                <a:t>the whereabouts</a:t>
              </a:r>
            </a:p>
            <a:p>
              <a:pPr algn="ctr"/>
              <a:r>
                <a:rPr lang="en-US" sz="1600" dirty="0">
                  <a:solidFill>
                    <a:srgbClr val="009CDB"/>
                  </a:solidFill>
                </a:rPr>
                <a:t>and status of</a:t>
              </a:r>
            </a:p>
            <a:p>
              <a:pPr algn="ctr"/>
              <a:r>
                <a:rPr lang="en-US" sz="1600" dirty="0">
                  <a:solidFill>
                    <a:srgbClr val="009CDB"/>
                  </a:solidFill>
                </a:rPr>
                <a:t>every asset out on the road.</a:t>
              </a:r>
              <a:endParaRPr lang="fr-BE" sz="1600" dirty="0">
                <a:solidFill>
                  <a:srgbClr val="111E39"/>
                </a:solidFill>
              </a:endParaRPr>
            </a:p>
            <a:p>
              <a:pPr algn="ctr"/>
              <a:endParaRPr lang="fr-BE" sz="1600" dirty="0">
                <a:solidFill>
                  <a:srgbClr val="111E39"/>
                </a:solidFill>
              </a:endParaRPr>
            </a:p>
            <a:p>
              <a:pPr algn="ctr"/>
              <a:r>
                <a:rPr lang="fr-BE" sz="1600" dirty="0" err="1">
                  <a:solidFill>
                    <a:srgbClr val="111E39"/>
                  </a:solidFill>
                </a:rPr>
                <a:t>Reefer</a:t>
              </a:r>
              <a:r>
                <a:rPr lang="fr-BE" sz="1600" dirty="0">
                  <a:solidFill>
                    <a:srgbClr val="111E39"/>
                  </a:solidFill>
                </a:rPr>
                <a:t> </a:t>
              </a:r>
              <a:r>
                <a:rPr lang="fr-BE" sz="1600" dirty="0" err="1">
                  <a:solidFill>
                    <a:srgbClr val="111E39"/>
                  </a:solidFill>
                </a:rPr>
                <a:t>status</a:t>
              </a:r>
              <a:endParaRPr lang="fr-BE" sz="1600" dirty="0">
                <a:solidFill>
                  <a:srgbClr val="111E39"/>
                </a:solidFill>
              </a:endParaRPr>
            </a:p>
            <a:p>
              <a:pPr algn="ctr"/>
              <a:r>
                <a:rPr lang="fr-BE" sz="1600" dirty="0" err="1">
                  <a:solidFill>
                    <a:srgbClr val="111E39"/>
                  </a:solidFill>
                </a:rPr>
                <a:t>Load</a:t>
              </a:r>
              <a:r>
                <a:rPr lang="fr-BE" sz="1600" dirty="0">
                  <a:solidFill>
                    <a:srgbClr val="111E39"/>
                  </a:solidFill>
                </a:rPr>
                <a:t> condition</a:t>
              </a:r>
            </a:p>
            <a:p>
              <a:pPr algn="ctr"/>
              <a:r>
                <a:rPr lang="fr-BE" sz="1600" dirty="0" err="1">
                  <a:solidFill>
                    <a:srgbClr val="111E39"/>
                  </a:solidFill>
                </a:rPr>
                <a:t>Asset</a:t>
              </a:r>
              <a:r>
                <a:rPr lang="fr-BE" sz="1600" dirty="0">
                  <a:solidFill>
                    <a:srgbClr val="111E39"/>
                  </a:solidFill>
                </a:rPr>
                <a:t> location</a:t>
              </a:r>
              <a:endParaRPr lang="fr-BE" sz="1600" dirty="0">
                <a:solidFill>
                  <a:srgbClr val="009CDB"/>
                </a:solidFill>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r="67484" b="70259"/>
            <a:stretch/>
          </p:blipFill>
          <p:spPr>
            <a:xfrm>
              <a:off x="695400" y="4725144"/>
              <a:ext cx="2016224" cy="2008461"/>
            </a:xfrm>
            <a:prstGeom prst="rect">
              <a:avLst/>
            </a:prstGeom>
          </p:spPr>
        </p:pic>
      </p:grpSp>
      <p:grpSp>
        <p:nvGrpSpPr>
          <p:cNvPr id="6" name="Group 5"/>
          <p:cNvGrpSpPr/>
          <p:nvPr/>
        </p:nvGrpSpPr>
        <p:grpSpPr>
          <a:xfrm>
            <a:off x="4655840" y="1556792"/>
            <a:ext cx="2621142" cy="5176813"/>
            <a:chOff x="4655840" y="1556792"/>
            <a:chExt cx="2621142" cy="5176813"/>
          </a:xfrm>
        </p:grpSpPr>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33309" r="33999" b="70259"/>
            <a:stretch/>
          </p:blipFill>
          <p:spPr>
            <a:xfrm>
              <a:off x="4889903" y="4725144"/>
              <a:ext cx="2027130" cy="2008461"/>
            </a:xfrm>
            <a:prstGeom prst="rect">
              <a:avLst/>
            </a:prstGeom>
          </p:spPr>
        </p:pic>
        <p:sp>
          <p:nvSpPr>
            <p:cNvPr id="17" name="TextBox 16"/>
            <p:cNvSpPr txBox="1"/>
            <p:nvPr/>
          </p:nvSpPr>
          <p:spPr>
            <a:xfrm>
              <a:off x="4655840" y="1556792"/>
              <a:ext cx="2621142" cy="3960440"/>
            </a:xfrm>
            <a:prstGeom prst="rect">
              <a:avLst/>
            </a:prstGeom>
            <a:noFill/>
          </p:spPr>
          <p:txBody>
            <a:bodyPr wrap="square" lIns="0" rIns="0" rtlCol="0">
              <a:noAutofit/>
            </a:bodyPr>
            <a:lstStyle/>
            <a:p>
              <a:pPr algn="ctr"/>
              <a:r>
                <a:rPr lang="fr-BE" sz="1600" b="1" dirty="0">
                  <a:solidFill>
                    <a:srgbClr val="009CDB"/>
                  </a:solidFill>
                </a:rPr>
                <a:t>KNOW</a:t>
              </a:r>
            </a:p>
            <a:p>
              <a:pPr algn="ctr"/>
              <a:endParaRPr lang="fr-BE" sz="1600" b="1" dirty="0">
                <a:solidFill>
                  <a:srgbClr val="009CDB"/>
                </a:solidFill>
              </a:endParaRPr>
            </a:p>
            <a:p>
              <a:pPr algn="ctr"/>
              <a:r>
                <a:rPr lang="en-US" sz="1600" dirty="0">
                  <a:solidFill>
                    <a:srgbClr val="009CDB"/>
                  </a:solidFill>
                </a:rPr>
                <a:t>Rely on effortless compliance</a:t>
              </a:r>
            </a:p>
            <a:p>
              <a:pPr algn="ctr"/>
              <a:r>
                <a:rPr lang="en-US" sz="1600" dirty="0">
                  <a:solidFill>
                    <a:srgbClr val="009CDB"/>
                  </a:solidFill>
                </a:rPr>
                <a:t>and increased security,</a:t>
              </a:r>
            </a:p>
            <a:p>
              <a:pPr algn="ctr"/>
              <a:r>
                <a:rPr lang="en-US" sz="1600" dirty="0">
                  <a:solidFill>
                    <a:srgbClr val="009CDB"/>
                  </a:solidFill>
                </a:rPr>
                <a:t>wherever your fleet is headed.</a:t>
              </a:r>
            </a:p>
            <a:p>
              <a:pPr algn="ctr"/>
              <a:endParaRPr lang="fr-BE" sz="1600" dirty="0">
                <a:solidFill>
                  <a:srgbClr val="111E39"/>
                </a:solidFill>
              </a:endParaRPr>
            </a:p>
            <a:p>
              <a:pPr algn="ctr"/>
              <a:r>
                <a:rPr lang="fr-BE" sz="1600" dirty="0" err="1">
                  <a:solidFill>
                    <a:srgbClr val="111E39"/>
                  </a:solidFill>
                </a:rPr>
                <a:t>Temperature</a:t>
              </a:r>
              <a:r>
                <a:rPr lang="fr-BE" sz="1600" dirty="0">
                  <a:solidFill>
                    <a:srgbClr val="111E39"/>
                  </a:solidFill>
                </a:rPr>
                <a:t> compliance</a:t>
              </a:r>
            </a:p>
            <a:p>
              <a:pPr algn="ctr"/>
              <a:r>
                <a:rPr lang="fr-BE" sz="1600" dirty="0" err="1">
                  <a:solidFill>
                    <a:srgbClr val="111E39"/>
                  </a:solidFill>
                </a:rPr>
                <a:t>Asset</a:t>
              </a:r>
              <a:r>
                <a:rPr lang="fr-BE" sz="1600" dirty="0">
                  <a:solidFill>
                    <a:srgbClr val="111E39"/>
                  </a:solidFill>
                </a:rPr>
                <a:t> </a:t>
              </a:r>
              <a:r>
                <a:rPr lang="fr-BE" sz="1600" dirty="0" err="1">
                  <a:solidFill>
                    <a:srgbClr val="111E39"/>
                  </a:solidFill>
                </a:rPr>
                <a:t>security</a:t>
              </a:r>
              <a:endParaRPr lang="fr-BE" sz="1600" dirty="0">
                <a:solidFill>
                  <a:srgbClr val="111E39"/>
                </a:solidFill>
              </a:endParaRPr>
            </a:p>
            <a:p>
              <a:pPr algn="ctr"/>
              <a:r>
                <a:rPr lang="fr-BE" sz="1600" dirty="0">
                  <a:solidFill>
                    <a:srgbClr val="111E39"/>
                  </a:solidFill>
                </a:rPr>
                <a:t>Cargo </a:t>
              </a:r>
              <a:r>
                <a:rPr lang="fr-BE" sz="1600" dirty="0" err="1">
                  <a:solidFill>
                    <a:srgbClr val="111E39"/>
                  </a:solidFill>
                </a:rPr>
                <a:t>traceability</a:t>
              </a:r>
              <a:endParaRPr lang="fr-BE" sz="1600" dirty="0">
                <a:solidFill>
                  <a:srgbClr val="009CDB"/>
                </a:solidFill>
              </a:endParaRPr>
            </a:p>
          </p:txBody>
        </p:sp>
      </p:grpSp>
      <p:grpSp>
        <p:nvGrpSpPr>
          <p:cNvPr id="9" name="Group 8"/>
          <p:cNvGrpSpPr/>
          <p:nvPr/>
        </p:nvGrpSpPr>
        <p:grpSpPr>
          <a:xfrm>
            <a:off x="8659434" y="1574380"/>
            <a:ext cx="2621142" cy="5167229"/>
            <a:chOff x="8659434" y="1574380"/>
            <a:chExt cx="2621142" cy="5167229"/>
          </a:xfrm>
        </p:grpSpPr>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67354" b="70259"/>
            <a:stretch/>
          </p:blipFill>
          <p:spPr>
            <a:xfrm>
              <a:off x="8976320" y="4733148"/>
              <a:ext cx="2024311" cy="2008461"/>
            </a:xfrm>
            <a:prstGeom prst="rect">
              <a:avLst/>
            </a:prstGeom>
          </p:spPr>
        </p:pic>
        <p:sp>
          <p:nvSpPr>
            <p:cNvPr id="18" name="TextBox 17"/>
            <p:cNvSpPr txBox="1"/>
            <p:nvPr/>
          </p:nvSpPr>
          <p:spPr>
            <a:xfrm>
              <a:off x="8659434" y="1574380"/>
              <a:ext cx="2621142" cy="3960440"/>
            </a:xfrm>
            <a:prstGeom prst="rect">
              <a:avLst/>
            </a:prstGeom>
            <a:noFill/>
          </p:spPr>
          <p:txBody>
            <a:bodyPr wrap="square" lIns="0" rIns="0" rtlCol="0">
              <a:noAutofit/>
            </a:bodyPr>
            <a:lstStyle/>
            <a:p>
              <a:pPr algn="ctr"/>
              <a:r>
                <a:rPr lang="fr-BE" sz="1600" b="1" dirty="0">
                  <a:solidFill>
                    <a:srgbClr val="009CDB"/>
                  </a:solidFill>
                </a:rPr>
                <a:t>GROW</a:t>
              </a:r>
            </a:p>
            <a:p>
              <a:pPr algn="ctr"/>
              <a:endParaRPr lang="fr-BE" sz="1600" b="1" dirty="0">
                <a:solidFill>
                  <a:srgbClr val="009CDB"/>
                </a:solidFill>
              </a:endParaRPr>
            </a:p>
            <a:p>
              <a:pPr algn="ctr"/>
              <a:r>
                <a:rPr lang="en-US" sz="1600" dirty="0">
                  <a:solidFill>
                    <a:srgbClr val="009CDB"/>
                  </a:solidFill>
                </a:rPr>
                <a:t>Contribute to your business</a:t>
              </a:r>
            </a:p>
            <a:p>
              <a:pPr algn="ctr"/>
              <a:r>
                <a:rPr lang="en-US" sz="1600" dirty="0">
                  <a:solidFill>
                    <a:srgbClr val="009CDB"/>
                  </a:solidFill>
                </a:rPr>
                <a:t>success with increased utilization</a:t>
              </a:r>
            </a:p>
            <a:p>
              <a:pPr algn="ctr"/>
              <a:r>
                <a:rPr lang="en-US" sz="1600" dirty="0">
                  <a:solidFill>
                    <a:srgbClr val="009CDB"/>
                  </a:solidFill>
                </a:rPr>
                <a:t>and lower costs.</a:t>
              </a:r>
            </a:p>
            <a:p>
              <a:pPr algn="ctr"/>
              <a:endParaRPr lang="fr-BE" sz="1600" dirty="0">
                <a:solidFill>
                  <a:srgbClr val="111E39"/>
                </a:solidFill>
              </a:endParaRPr>
            </a:p>
            <a:p>
              <a:pPr algn="ctr"/>
              <a:r>
                <a:rPr lang="fr-BE" sz="1600" dirty="0" err="1">
                  <a:solidFill>
                    <a:srgbClr val="111E39"/>
                  </a:solidFill>
                </a:rPr>
                <a:t>Vehicle</a:t>
              </a:r>
              <a:r>
                <a:rPr lang="fr-BE" sz="1600" dirty="0">
                  <a:solidFill>
                    <a:srgbClr val="111E39"/>
                  </a:solidFill>
                </a:rPr>
                <a:t> </a:t>
              </a:r>
              <a:r>
                <a:rPr lang="fr-BE" sz="1600" dirty="0" err="1">
                  <a:solidFill>
                    <a:srgbClr val="111E39"/>
                  </a:solidFill>
                </a:rPr>
                <a:t>uptime</a:t>
              </a:r>
              <a:endParaRPr lang="fr-BE" sz="1600" dirty="0">
                <a:solidFill>
                  <a:srgbClr val="111E39"/>
                </a:solidFill>
              </a:endParaRPr>
            </a:p>
            <a:p>
              <a:pPr algn="ctr"/>
              <a:r>
                <a:rPr lang="fr-BE" sz="1600" dirty="0">
                  <a:solidFill>
                    <a:srgbClr val="111E39"/>
                  </a:solidFill>
                </a:rPr>
                <a:t>Fuel usage</a:t>
              </a:r>
            </a:p>
            <a:p>
              <a:pPr algn="ctr"/>
              <a:r>
                <a:rPr lang="fr-BE" sz="1600" dirty="0">
                  <a:solidFill>
                    <a:srgbClr val="111E39"/>
                  </a:solidFill>
                </a:rPr>
                <a:t>Intelligent planning</a:t>
              </a:r>
              <a:endParaRPr lang="fr-BE" sz="1600" dirty="0">
                <a:solidFill>
                  <a:srgbClr val="009CDB"/>
                </a:solidFill>
              </a:endParaRPr>
            </a:p>
          </p:txBody>
        </p:sp>
      </p:grpSp>
    </p:spTree>
    <p:extLst>
      <p:ext uri="{BB962C8B-B14F-4D97-AF65-F5344CB8AC3E}">
        <p14:creationId xmlns:p14="http://schemas.microsoft.com/office/powerpoint/2010/main" val="1917003887"/>
      </p:ext>
    </p:extLst>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r>
              <a:rPr lang="en-US"/>
              <a:t>© Thermo King 2019. Strictly confidential.</a:t>
            </a:r>
            <a:endParaRPr lang="fr-BE" dirty="0"/>
          </a:p>
        </p:txBody>
      </p:sp>
      <p:sp>
        <p:nvSpPr>
          <p:cNvPr id="9" name="AutoShape 2"/>
          <p:cNvSpPr>
            <a:spLocks noGrp="1"/>
          </p:cNvSpPr>
          <p:nvPr>
            <p:ph type="body" sz="quarter" idx="14"/>
          </p:nvPr>
        </p:nvSpPr>
        <p:spPr bwMode="auto">
          <a:xfrm>
            <a:off x="263352" y="458616"/>
            <a:ext cx="10801200" cy="742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0" tIns="0" rIns="0" bIns="0" anchor="b"/>
          <a:lstStyle/>
          <a:p>
            <a:pPr>
              <a:lnSpc>
                <a:spcPct val="85000"/>
              </a:lnSpc>
            </a:pPr>
            <a:r>
              <a:rPr lang="en-US" sz="3200" b="1" dirty="0">
                <a:solidFill>
                  <a:schemeClr val="bg1"/>
                </a:solidFill>
                <a:cs typeface="Century Gothic"/>
              </a:rPr>
              <a:t>OPTIMIZING VEHICLE UPTIME and fleet performance</a:t>
            </a:r>
          </a:p>
        </p:txBody>
      </p:sp>
      <p:pic>
        <p:nvPicPr>
          <p:cNvPr id="3" name="Picture 2"/>
          <p:cNvPicPr>
            <a:picLocks noChangeAspect="1"/>
          </p:cNvPicPr>
          <p:nvPr/>
        </p:nvPicPr>
        <p:blipFill>
          <a:blip r:embed="rId2"/>
          <a:stretch>
            <a:fillRect/>
          </a:stretch>
        </p:blipFill>
        <p:spPr>
          <a:xfrm>
            <a:off x="10048874" y="1916832"/>
            <a:ext cx="2143125" cy="3009900"/>
          </a:xfrm>
          <a:prstGeom prst="rect">
            <a:avLst/>
          </a:prstGeom>
        </p:spPr>
      </p:pic>
      <p:grpSp>
        <p:nvGrpSpPr>
          <p:cNvPr id="6" name="Group 5"/>
          <p:cNvGrpSpPr/>
          <p:nvPr/>
        </p:nvGrpSpPr>
        <p:grpSpPr>
          <a:xfrm>
            <a:off x="47328" y="1787252"/>
            <a:ext cx="5688632" cy="3116536"/>
            <a:chOff x="47328" y="1988840"/>
            <a:chExt cx="5688632" cy="3116536"/>
          </a:xfrm>
        </p:grpSpPr>
        <p:pic>
          <p:nvPicPr>
            <p:cNvPr id="2" name="Picture 1"/>
            <p:cNvPicPr>
              <a:picLocks noChangeAspect="1"/>
            </p:cNvPicPr>
            <p:nvPr/>
          </p:nvPicPr>
          <p:blipFill rotWithShape="1">
            <a:blip r:embed="rId3"/>
            <a:srcRect t="1" r="1392" b="3949"/>
            <a:stretch/>
          </p:blipFill>
          <p:spPr>
            <a:xfrm>
              <a:off x="47328" y="2406452"/>
              <a:ext cx="2160240" cy="2698924"/>
            </a:xfrm>
            <a:prstGeom prst="rect">
              <a:avLst/>
            </a:prstGeom>
          </p:spPr>
        </p:pic>
        <p:sp>
          <p:nvSpPr>
            <p:cNvPr id="31" name="TextBox 30"/>
            <p:cNvSpPr txBox="1"/>
            <p:nvPr/>
          </p:nvSpPr>
          <p:spPr>
            <a:xfrm>
              <a:off x="2207568" y="1988840"/>
              <a:ext cx="3528392" cy="2966156"/>
            </a:xfrm>
            <a:prstGeom prst="rect">
              <a:avLst/>
            </a:prstGeom>
            <a:noFill/>
          </p:spPr>
          <p:txBody>
            <a:bodyPr wrap="square" lIns="0" rIns="0" rtlCol="0">
              <a:noAutofit/>
            </a:bodyPr>
            <a:lstStyle/>
            <a:p>
              <a:r>
                <a:rPr lang="fr-BE" sz="1600" b="1" dirty="0" err="1">
                  <a:solidFill>
                    <a:srgbClr val="009CDB"/>
                  </a:solidFill>
                </a:rPr>
                <a:t>Optimize</a:t>
              </a:r>
              <a:r>
                <a:rPr lang="fr-BE" sz="1600" b="1" dirty="0">
                  <a:solidFill>
                    <a:srgbClr val="009CDB"/>
                  </a:solidFill>
                </a:rPr>
                <a:t> </a:t>
              </a:r>
              <a:r>
                <a:rPr lang="fr-BE" sz="1600" b="1" dirty="0" err="1">
                  <a:solidFill>
                    <a:srgbClr val="009CDB"/>
                  </a:solidFill>
                </a:rPr>
                <a:t>vehicle</a:t>
              </a:r>
              <a:r>
                <a:rPr lang="fr-BE" sz="1600" b="1" dirty="0">
                  <a:solidFill>
                    <a:srgbClr val="009CDB"/>
                  </a:solidFill>
                </a:rPr>
                <a:t> </a:t>
              </a:r>
              <a:r>
                <a:rPr lang="fr-BE" sz="1600" b="1" dirty="0" err="1">
                  <a:solidFill>
                    <a:srgbClr val="009CDB"/>
                  </a:solidFill>
                </a:rPr>
                <a:t>uptime</a:t>
              </a:r>
              <a:endParaRPr lang="fr-BE" sz="1600" b="1" dirty="0">
                <a:solidFill>
                  <a:srgbClr val="009CDB"/>
                </a:solidFill>
              </a:endParaRPr>
            </a:p>
            <a:p>
              <a:endParaRPr lang="fr-BE" sz="1600" dirty="0"/>
            </a:p>
            <a:p>
              <a:r>
                <a:rPr lang="fr-BE" sz="1600" dirty="0"/>
                <a:t>All information </a:t>
              </a:r>
              <a:r>
                <a:rPr lang="fr-BE" sz="1600" dirty="0" err="1"/>
                <a:t>is</a:t>
              </a:r>
              <a:r>
                <a:rPr lang="fr-BE" sz="1600" dirty="0"/>
                <a:t> </a:t>
              </a:r>
              <a:r>
                <a:rPr lang="fr-BE" sz="1600" dirty="0" err="1"/>
                <a:t>available</a:t>
              </a:r>
              <a:r>
                <a:rPr lang="fr-BE" sz="1600" dirty="0"/>
                <a:t> in real-time on Thermo King </a:t>
              </a:r>
              <a:r>
                <a:rPr lang="fr-BE" sz="1600" dirty="0" err="1"/>
                <a:t>TracKing</a:t>
              </a:r>
              <a:r>
                <a:rPr lang="fr-BE" sz="1600" dirty="0"/>
                <a:t> </a:t>
              </a:r>
              <a:r>
                <a:rPr lang="fr-BE" sz="1600" dirty="0" err="1"/>
                <a:t>platform</a:t>
              </a:r>
              <a:r>
                <a:rPr lang="fr-BE" sz="1600" dirty="0"/>
                <a:t>.</a:t>
              </a:r>
            </a:p>
            <a:p>
              <a:endParaRPr lang="fr-BE" sz="1600" dirty="0"/>
            </a:p>
            <a:p>
              <a:r>
                <a:rPr lang="fr-BE" sz="1600" dirty="0" err="1"/>
                <a:t>Get</a:t>
              </a:r>
              <a:r>
                <a:rPr lang="fr-BE" sz="1600" dirty="0"/>
                <a:t> warnings of </a:t>
              </a:r>
              <a:r>
                <a:rPr lang="fr-BE" sz="1600" dirty="0" err="1"/>
                <a:t>upcoming</a:t>
              </a:r>
              <a:r>
                <a:rPr lang="fr-BE" sz="1600" dirty="0"/>
                <a:t> </a:t>
              </a:r>
              <a:r>
                <a:rPr lang="fr-BE" sz="1600" dirty="0" err="1"/>
                <a:t>problems</a:t>
              </a:r>
              <a:r>
                <a:rPr lang="fr-BE" sz="1600" dirty="0"/>
                <a:t> and monitor usage and performance.</a:t>
              </a:r>
            </a:p>
            <a:p>
              <a:endParaRPr lang="fr-BE" sz="1600" dirty="0"/>
            </a:p>
            <a:p>
              <a:r>
                <a:rPr lang="fr-BE" sz="1600" dirty="0" err="1"/>
                <a:t>Boost</a:t>
              </a:r>
              <a:r>
                <a:rPr lang="fr-BE" sz="1600" dirty="0"/>
                <a:t> </a:t>
              </a:r>
              <a:r>
                <a:rPr lang="fr-BE" sz="1600" dirty="0" err="1"/>
                <a:t>uptime</a:t>
              </a:r>
              <a:r>
                <a:rPr lang="fr-BE" sz="1600" dirty="0"/>
                <a:t> and </a:t>
              </a:r>
              <a:r>
                <a:rPr lang="fr-BE" sz="1600" dirty="0" err="1"/>
                <a:t>increase</a:t>
              </a:r>
              <a:r>
                <a:rPr lang="fr-BE" sz="1600" dirty="0"/>
                <a:t> life </a:t>
              </a:r>
              <a:r>
                <a:rPr lang="fr-BE" sz="1600" dirty="0" err="1"/>
                <a:t>expenctancy</a:t>
              </a:r>
              <a:r>
                <a:rPr lang="fr-BE" sz="1600" dirty="0"/>
                <a:t> of the </a:t>
              </a:r>
              <a:r>
                <a:rPr lang="fr-BE" sz="1600" dirty="0" err="1"/>
                <a:t>equipment</a:t>
              </a:r>
              <a:r>
                <a:rPr lang="fr-BE" sz="1600" dirty="0"/>
                <a:t>.</a:t>
              </a:r>
            </a:p>
          </p:txBody>
        </p:sp>
      </p:grpSp>
      <p:sp>
        <p:nvSpPr>
          <p:cNvPr id="42" name="TextBox 41"/>
          <p:cNvSpPr txBox="1"/>
          <p:nvPr/>
        </p:nvSpPr>
        <p:spPr>
          <a:xfrm>
            <a:off x="6672064" y="1675944"/>
            <a:ext cx="3240360" cy="3265224"/>
          </a:xfrm>
          <a:prstGeom prst="rect">
            <a:avLst/>
          </a:prstGeom>
          <a:noFill/>
        </p:spPr>
        <p:txBody>
          <a:bodyPr wrap="square" lIns="0" rIns="0" rtlCol="0">
            <a:noAutofit/>
          </a:bodyPr>
          <a:lstStyle/>
          <a:p>
            <a:pPr algn="r"/>
            <a:r>
              <a:rPr lang="fr-BE" sz="1600" b="1" dirty="0" err="1">
                <a:solidFill>
                  <a:srgbClr val="009CDB"/>
                </a:solidFill>
              </a:rPr>
              <a:t>Optimize</a:t>
            </a:r>
            <a:r>
              <a:rPr lang="fr-BE" sz="1600" b="1" dirty="0">
                <a:solidFill>
                  <a:srgbClr val="009CDB"/>
                </a:solidFill>
              </a:rPr>
              <a:t> </a:t>
            </a:r>
            <a:r>
              <a:rPr lang="fr-BE" sz="1600" b="1" dirty="0" err="1">
                <a:solidFill>
                  <a:srgbClr val="009CDB"/>
                </a:solidFill>
              </a:rPr>
              <a:t>fleet</a:t>
            </a:r>
            <a:r>
              <a:rPr lang="fr-BE" sz="1600" b="1" dirty="0">
                <a:solidFill>
                  <a:srgbClr val="009CDB"/>
                </a:solidFill>
              </a:rPr>
              <a:t> performance</a:t>
            </a:r>
          </a:p>
          <a:p>
            <a:pPr algn="r"/>
            <a:endParaRPr lang="fr-BE" sz="1600" dirty="0"/>
          </a:p>
          <a:p>
            <a:pPr algn="r"/>
            <a:r>
              <a:rPr lang="fr-BE" sz="1600" dirty="0" err="1"/>
              <a:t>Become</a:t>
            </a:r>
            <a:r>
              <a:rPr lang="fr-BE" sz="1600" dirty="0"/>
              <a:t> more responsive.</a:t>
            </a:r>
          </a:p>
          <a:p>
            <a:pPr algn="r"/>
            <a:endParaRPr lang="fr-BE" sz="1600" dirty="0"/>
          </a:p>
          <a:p>
            <a:pPr algn="r"/>
            <a:r>
              <a:rPr lang="fr-BE" sz="1600" dirty="0"/>
              <a:t>Know </a:t>
            </a:r>
            <a:r>
              <a:rPr lang="fr-BE" sz="1600" dirty="0" err="1"/>
              <a:t>immediately</a:t>
            </a:r>
            <a:r>
              <a:rPr lang="fr-BE" sz="1600" dirty="0"/>
              <a:t> </a:t>
            </a:r>
            <a:r>
              <a:rPr lang="fr-BE" sz="1600" dirty="0" err="1"/>
              <a:t>when</a:t>
            </a:r>
            <a:r>
              <a:rPr lang="fr-BE" sz="1600" dirty="0"/>
              <a:t> a </a:t>
            </a:r>
            <a:r>
              <a:rPr lang="fr-BE" sz="1600" dirty="0" err="1"/>
              <a:t>problem</a:t>
            </a:r>
            <a:r>
              <a:rPr lang="fr-BE" sz="1600" dirty="0"/>
              <a:t> </a:t>
            </a:r>
            <a:r>
              <a:rPr lang="fr-BE" sz="1600" dirty="0" err="1"/>
              <a:t>occurs</a:t>
            </a:r>
            <a:r>
              <a:rPr lang="fr-BE" sz="1600" dirty="0"/>
              <a:t> and gain </a:t>
            </a:r>
            <a:r>
              <a:rPr lang="fr-BE" sz="1600" dirty="0" err="1"/>
              <a:t>visibility</a:t>
            </a:r>
            <a:r>
              <a:rPr lang="fr-BE" sz="1600" dirty="0"/>
              <a:t> to </a:t>
            </a:r>
            <a:r>
              <a:rPr lang="fr-BE" sz="1600" dirty="0" err="1"/>
              <a:t>initiate</a:t>
            </a:r>
            <a:r>
              <a:rPr lang="fr-BE" sz="1600" dirty="0"/>
              <a:t> an effective </a:t>
            </a:r>
            <a:r>
              <a:rPr lang="fr-BE" sz="1600" dirty="0" err="1"/>
              <a:t>response</a:t>
            </a:r>
            <a:r>
              <a:rPr lang="fr-BE" sz="1600" dirty="0"/>
              <a:t>.</a:t>
            </a:r>
          </a:p>
          <a:p>
            <a:pPr algn="r"/>
            <a:endParaRPr lang="fr-BE" sz="1600" dirty="0"/>
          </a:p>
          <a:p>
            <a:pPr algn="r"/>
            <a:r>
              <a:rPr lang="fr-BE" sz="1600" dirty="0" err="1"/>
              <a:t>Think</a:t>
            </a:r>
            <a:r>
              <a:rPr lang="fr-BE" sz="1600" dirty="0"/>
              <a:t> alternative route planning, </a:t>
            </a:r>
            <a:r>
              <a:rPr lang="fr-BE" sz="1600" dirty="0" err="1"/>
              <a:t>implement</a:t>
            </a:r>
            <a:r>
              <a:rPr lang="fr-BE" sz="1600" dirty="0"/>
              <a:t> more effective driver trainings and </a:t>
            </a:r>
            <a:r>
              <a:rPr lang="fr-BE" sz="1600" dirty="0" err="1"/>
              <a:t>detecting</a:t>
            </a:r>
            <a:r>
              <a:rPr lang="fr-BE" sz="1600" dirty="0"/>
              <a:t> instances of fuel </a:t>
            </a:r>
            <a:r>
              <a:rPr lang="fr-BE" sz="1600" dirty="0" err="1"/>
              <a:t>loss</a:t>
            </a:r>
            <a:r>
              <a:rPr lang="fr-BE" sz="1600" dirty="0"/>
              <a:t>.</a:t>
            </a:r>
          </a:p>
        </p:txBody>
      </p:sp>
      <p:pic>
        <p:nvPicPr>
          <p:cNvPr id="46" name="Picture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7808" y="5560621"/>
            <a:ext cx="3249227" cy="738817"/>
          </a:xfrm>
          <a:prstGeom prst="rect">
            <a:avLst/>
          </a:prstGeom>
        </p:spPr>
      </p:pic>
    </p:spTree>
    <p:extLst>
      <p:ext uri="{BB962C8B-B14F-4D97-AF65-F5344CB8AC3E}">
        <p14:creationId xmlns:p14="http://schemas.microsoft.com/office/powerpoint/2010/main" val="185498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AutoShape 6"/>
          <p:cNvSpPr>
            <a:spLocks/>
          </p:cNvSpPr>
          <p:nvPr/>
        </p:nvSpPr>
        <p:spPr bwMode="auto">
          <a:xfrm>
            <a:off x="9958917" y="6580188"/>
            <a:ext cx="2233083" cy="279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50800" tIns="50800" rIns="50800" bIns="50800"/>
          <a:lstStyle/>
          <a:p>
            <a:pPr algn="r" defTabSz="914400"/>
            <a:endParaRPr lang="en-US" dirty="0">
              <a:latin typeface="Calibri" pitchFamily="34" charset="0"/>
            </a:endParaRPr>
          </a:p>
        </p:txBody>
      </p:sp>
      <p:sp>
        <p:nvSpPr>
          <p:cNvPr id="8" name="AutoShape 2"/>
          <p:cNvSpPr>
            <a:spLocks/>
          </p:cNvSpPr>
          <p:nvPr/>
        </p:nvSpPr>
        <p:spPr bwMode="auto">
          <a:xfrm>
            <a:off x="191344" y="620688"/>
            <a:ext cx="11809312" cy="576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0" tIns="0" rIns="0" bIns="0" anchor="b"/>
          <a:lstStyle/>
          <a:p>
            <a:pPr>
              <a:lnSpc>
                <a:spcPct val="85000"/>
              </a:lnSpc>
            </a:pPr>
            <a:r>
              <a:rPr lang="en-US" sz="3200" b="1" dirty="0">
                <a:solidFill>
                  <a:schemeClr val="bg1"/>
                </a:solidFill>
                <a:cs typeface="Century Gothic"/>
              </a:rPr>
              <a:t>WIDE RANGE OF APPLICATIONS</a:t>
            </a:r>
          </a:p>
        </p:txBody>
      </p:sp>
      <p:sp>
        <p:nvSpPr>
          <p:cNvPr id="15" name="Rectangle 14"/>
          <p:cNvSpPr/>
          <p:nvPr/>
        </p:nvSpPr>
        <p:spPr>
          <a:xfrm>
            <a:off x="9668528" y="6572250"/>
            <a:ext cx="2425664" cy="230832"/>
          </a:xfrm>
          <a:prstGeom prst="rect">
            <a:avLst/>
          </a:prstGeom>
        </p:spPr>
        <p:txBody>
          <a:bodyPr wrap="none">
            <a:spAutoFit/>
          </a:bodyPr>
          <a:lstStyle/>
          <a:p>
            <a:pPr lvl="0"/>
            <a:r>
              <a:rPr lang="en-US" sz="900" dirty="0">
                <a:solidFill>
                  <a:srgbClr val="111E39">
                    <a:tint val="75000"/>
                  </a:srgbClr>
                </a:solidFill>
              </a:rPr>
              <a:t>© Thermo King 2019. Strictly confidential.</a:t>
            </a:r>
            <a:endParaRPr lang="fr-BE" sz="900" dirty="0">
              <a:solidFill>
                <a:srgbClr val="111E39">
                  <a:tint val="75000"/>
                </a:srgbClr>
              </a:solidFill>
            </a:endParaRPr>
          </a:p>
        </p:txBody>
      </p:sp>
      <p:pic>
        <p:nvPicPr>
          <p:cNvPr id="12" name="Image 28">
            <a:hlinkClick r:id="rId2" action="ppaction://hlinksldjump"/>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33491" y="207482"/>
            <a:ext cx="260331" cy="24173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0" y="1274540"/>
            <a:ext cx="4886917" cy="5585048"/>
          </a:xfrm>
          <a:prstGeom prst="rect">
            <a:avLst/>
          </a:prstGeom>
        </p:spPr>
      </p:pic>
      <p:sp>
        <p:nvSpPr>
          <p:cNvPr id="18" name="TextBox 17"/>
          <p:cNvSpPr txBox="1"/>
          <p:nvPr/>
        </p:nvSpPr>
        <p:spPr>
          <a:xfrm>
            <a:off x="5317148" y="2276872"/>
            <a:ext cx="6476674" cy="3960440"/>
          </a:xfrm>
          <a:prstGeom prst="rect">
            <a:avLst/>
          </a:prstGeom>
          <a:noFill/>
        </p:spPr>
        <p:txBody>
          <a:bodyPr wrap="square" lIns="0" rIns="0" rtlCol="0">
            <a:noAutofit/>
          </a:bodyPr>
          <a:lstStyle/>
          <a:p>
            <a:pPr>
              <a:lnSpc>
                <a:spcPct val="150000"/>
              </a:lnSpc>
            </a:pPr>
            <a:r>
              <a:rPr lang="fr-BE" sz="1600" b="1" dirty="0">
                <a:solidFill>
                  <a:srgbClr val="009CDB"/>
                </a:solidFill>
              </a:rPr>
              <a:t>Up to 80% fuel </a:t>
            </a:r>
            <a:r>
              <a:rPr lang="fr-BE" sz="1600" b="1" dirty="0" err="1">
                <a:solidFill>
                  <a:srgbClr val="009CDB"/>
                </a:solidFill>
              </a:rPr>
              <a:t>savings</a:t>
            </a:r>
            <a:endParaRPr lang="fr-BE" sz="1600" b="1" dirty="0">
              <a:solidFill>
                <a:srgbClr val="009CDB"/>
              </a:solidFill>
            </a:endParaRPr>
          </a:p>
          <a:p>
            <a:pPr>
              <a:lnSpc>
                <a:spcPct val="150000"/>
              </a:lnSpc>
            </a:pPr>
            <a:r>
              <a:rPr lang="fr-BE" sz="1600" b="1" dirty="0">
                <a:solidFill>
                  <a:srgbClr val="009CDB"/>
                </a:solidFill>
              </a:rPr>
              <a:t>Extended to </a:t>
            </a:r>
            <a:r>
              <a:rPr lang="fr-BE" sz="1600" b="1" dirty="0" err="1">
                <a:solidFill>
                  <a:srgbClr val="009CDB"/>
                </a:solidFill>
              </a:rPr>
              <a:t>your</a:t>
            </a:r>
            <a:r>
              <a:rPr lang="fr-BE" sz="1600" b="1" dirty="0">
                <a:solidFill>
                  <a:srgbClr val="009CDB"/>
                </a:solidFill>
              </a:rPr>
              <a:t> </a:t>
            </a:r>
            <a:r>
              <a:rPr lang="fr-BE" sz="1600" b="1" dirty="0" err="1">
                <a:solidFill>
                  <a:srgbClr val="009CDB"/>
                </a:solidFill>
              </a:rPr>
              <a:t>trailers</a:t>
            </a:r>
            <a:r>
              <a:rPr lang="fr-BE" sz="1600" b="1" dirty="0">
                <a:solidFill>
                  <a:srgbClr val="009CDB"/>
                </a:solidFill>
              </a:rPr>
              <a:t> </a:t>
            </a:r>
            <a:r>
              <a:rPr lang="fr-BE" sz="1600" dirty="0"/>
              <a:t>(</a:t>
            </a:r>
            <a:r>
              <a:rPr lang="fr-BE" sz="1600" dirty="0" err="1"/>
              <a:t>Trailer</a:t>
            </a:r>
            <a:r>
              <a:rPr lang="fr-BE" sz="1600" dirty="0"/>
              <a:t> </a:t>
            </a:r>
            <a:r>
              <a:rPr lang="fr-BE" sz="1600" dirty="0" err="1"/>
              <a:t>Assist</a:t>
            </a:r>
            <a:r>
              <a:rPr lang="fr-BE" sz="1600" dirty="0"/>
              <a:t>)</a:t>
            </a:r>
          </a:p>
          <a:p>
            <a:pPr>
              <a:lnSpc>
                <a:spcPct val="150000"/>
              </a:lnSpc>
            </a:pPr>
            <a:r>
              <a:rPr lang="fr-BE" sz="1600" b="1" dirty="0">
                <a:solidFill>
                  <a:srgbClr val="009CDB"/>
                </a:solidFill>
              </a:rPr>
              <a:t>Speed up </a:t>
            </a:r>
            <a:r>
              <a:rPr lang="fr-BE" sz="1600" b="1" dirty="0" err="1">
                <a:solidFill>
                  <a:srgbClr val="009CDB"/>
                </a:solidFill>
              </a:rPr>
              <a:t>your</a:t>
            </a:r>
            <a:r>
              <a:rPr lang="fr-BE" sz="1600" b="1" dirty="0">
                <a:solidFill>
                  <a:srgbClr val="009CDB"/>
                </a:solidFill>
              </a:rPr>
              <a:t> </a:t>
            </a:r>
            <a:r>
              <a:rPr lang="fr-BE" sz="1600" b="1" dirty="0" err="1">
                <a:solidFill>
                  <a:srgbClr val="009CDB"/>
                </a:solidFill>
              </a:rPr>
              <a:t>response</a:t>
            </a:r>
            <a:r>
              <a:rPr lang="fr-BE" sz="1600" b="1" dirty="0">
                <a:solidFill>
                  <a:srgbClr val="009CDB"/>
                </a:solidFill>
              </a:rPr>
              <a:t> time</a:t>
            </a:r>
          </a:p>
          <a:p>
            <a:pPr>
              <a:lnSpc>
                <a:spcPct val="150000"/>
              </a:lnSpc>
            </a:pPr>
            <a:r>
              <a:rPr lang="fr-BE" sz="1600" b="1" dirty="0" err="1">
                <a:solidFill>
                  <a:srgbClr val="009CDB"/>
                </a:solidFill>
              </a:rPr>
              <a:t>Available</a:t>
            </a:r>
            <a:r>
              <a:rPr lang="fr-BE" sz="1600" b="1" dirty="0">
                <a:solidFill>
                  <a:srgbClr val="009CDB"/>
                </a:solidFill>
              </a:rPr>
              <a:t> to all </a:t>
            </a:r>
            <a:r>
              <a:rPr lang="fr-BE" sz="1600" dirty="0"/>
              <a:t>(TK </a:t>
            </a:r>
            <a:r>
              <a:rPr lang="fr-BE" sz="1600" dirty="0" err="1"/>
              <a:t>BlueBox</a:t>
            </a:r>
            <a:r>
              <a:rPr lang="fr-BE" sz="1600" dirty="0"/>
              <a:t> </a:t>
            </a:r>
            <a:r>
              <a:rPr lang="fr-BE" sz="1600" dirty="0" err="1"/>
              <a:t>is</a:t>
            </a:r>
            <a:r>
              <a:rPr lang="fr-BE" sz="1600" dirty="0"/>
              <a:t> </a:t>
            </a:r>
            <a:r>
              <a:rPr lang="fr-BE" sz="1600" dirty="0" err="1"/>
              <a:t>factory</a:t>
            </a:r>
            <a:r>
              <a:rPr lang="fr-BE" sz="1600" dirty="0"/>
              <a:t> </a:t>
            </a:r>
            <a:r>
              <a:rPr lang="fr-BE" sz="1600" dirty="0" err="1"/>
              <a:t>fitted</a:t>
            </a:r>
            <a:r>
              <a:rPr lang="fr-BE" sz="1600" dirty="0"/>
              <a:t> in all TK </a:t>
            </a:r>
            <a:r>
              <a:rPr lang="fr-BE" sz="1600" dirty="0" err="1"/>
              <a:t>SLXi</a:t>
            </a:r>
            <a:r>
              <a:rPr lang="fr-BE" sz="1600" dirty="0"/>
              <a:t> and</a:t>
            </a:r>
            <a:br>
              <a:rPr lang="fr-BE" sz="1600" dirty="0"/>
            </a:br>
            <a:r>
              <a:rPr lang="fr-BE" sz="1600" dirty="0"/>
              <a:t>A-</a:t>
            </a:r>
            <a:r>
              <a:rPr lang="fr-BE" sz="1600" dirty="0" err="1"/>
              <a:t>Series</a:t>
            </a:r>
            <a:r>
              <a:rPr lang="fr-BE" sz="1600" dirty="0"/>
              <a:t> </a:t>
            </a:r>
            <a:r>
              <a:rPr lang="fr-BE" sz="1600" dirty="0" err="1"/>
              <a:t>units</a:t>
            </a:r>
            <a:r>
              <a:rPr lang="fr-BE" sz="1600" dirty="0"/>
              <a:t> and </a:t>
            </a:r>
            <a:r>
              <a:rPr lang="fr-BE" sz="1600" dirty="0" err="1"/>
              <a:t>available</a:t>
            </a:r>
            <a:r>
              <a:rPr lang="fr-BE" sz="1600" dirty="0"/>
              <a:t> as an option for truck </a:t>
            </a:r>
            <a:r>
              <a:rPr lang="fr-BE" sz="1600" dirty="0" err="1"/>
              <a:t>units</a:t>
            </a:r>
            <a:r>
              <a:rPr lang="fr-BE" sz="1600" dirty="0"/>
              <a:t>)</a:t>
            </a:r>
          </a:p>
          <a:p>
            <a:pPr>
              <a:lnSpc>
                <a:spcPct val="150000"/>
              </a:lnSpc>
            </a:pPr>
            <a:r>
              <a:rPr lang="fr-BE" sz="1600" b="1" dirty="0" err="1">
                <a:solidFill>
                  <a:srgbClr val="009CDB"/>
                </a:solidFill>
              </a:rPr>
              <a:t>Cover</a:t>
            </a:r>
            <a:r>
              <a:rPr lang="fr-BE" sz="1600" b="1" dirty="0">
                <a:solidFill>
                  <a:srgbClr val="009CDB"/>
                </a:solidFill>
              </a:rPr>
              <a:t> all </a:t>
            </a:r>
            <a:r>
              <a:rPr lang="fr-BE" sz="1600" b="1" dirty="0" err="1">
                <a:solidFill>
                  <a:srgbClr val="009CDB"/>
                </a:solidFill>
              </a:rPr>
              <a:t>your</a:t>
            </a:r>
            <a:r>
              <a:rPr lang="fr-BE" sz="1600" b="1" dirty="0">
                <a:solidFill>
                  <a:srgbClr val="009CDB"/>
                </a:solidFill>
              </a:rPr>
              <a:t> bases</a:t>
            </a:r>
          </a:p>
          <a:p>
            <a:pPr>
              <a:lnSpc>
                <a:spcPct val="150000"/>
              </a:lnSpc>
            </a:pPr>
            <a:r>
              <a:rPr lang="fr-BE" sz="1600" b="1" dirty="0">
                <a:solidFill>
                  <a:srgbClr val="009CDB"/>
                </a:solidFill>
              </a:rPr>
              <a:t>Instant notifications </a:t>
            </a:r>
            <a:r>
              <a:rPr lang="fr-BE" sz="1600" dirty="0"/>
              <a:t>(TK </a:t>
            </a:r>
            <a:r>
              <a:rPr lang="fr-BE" sz="1600" dirty="0" err="1"/>
              <a:t>Notify</a:t>
            </a:r>
            <a:r>
              <a:rPr lang="fr-BE" sz="1600" dirty="0"/>
              <a:t>)</a:t>
            </a:r>
          </a:p>
          <a:p>
            <a:pPr>
              <a:lnSpc>
                <a:spcPct val="150000"/>
              </a:lnSpc>
            </a:pPr>
            <a:r>
              <a:rPr lang="fr-BE" sz="1600" b="1" dirty="0">
                <a:solidFill>
                  <a:srgbClr val="009CDB"/>
                </a:solidFill>
              </a:rPr>
              <a:t>Lean </a:t>
            </a:r>
            <a:r>
              <a:rPr lang="fr-BE" sz="1600" b="1" dirty="0" err="1">
                <a:solidFill>
                  <a:srgbClr val="009CDB"/>
                </a:solidFill>
              </a:rPr>
              <a:t>fleet</a:t>
            </a:r>
            <a:r>
              <a:rPr lang="fr-BE" sz="1600" b="1" dirty="0">
                <a:solidFill>
                  <a:srgbClr val="009CDB"/>
                </a:solidFill>
              </a:rPr>
              <a:t> management</a:t>
            </a:r>
          </a:p>
          <a:p>
            <a:pPr>
              <a:lnSpc>
                <a:spcPct val="150000"/>
              </a:lnSpc>
            </a:pPr>
            <a:r>
              <a:rPr lang="fr-BE" sz="1600" b="1" dirty="0" err="1">
                <a:solidFill>
                  <a:srgbClr val="009CDB"/>
                </a:solidFill>
              </a:rPr>
              <a:t>Prepration</a:t>
            </a:r>
            <a:r>
              <a:rPr lang="fr-BE" sz="1600" b="1" dirty="0">
                <a:solidFill>
                  <a:srgbClr val="009CDB"/>
                </a:solidFill>
              </a:rPr>
              <a:t> </a:t>
            </a:r>
            <a:r>
              <a:rPr lang="fr-BE" sz="1600" b="1" dirty="0" err="1">
                <a:solidFill>
                  <a:srgbClr val="009CDB"/>
                </a:solidFill>
              </a:rPr>
              <a:t>is</a:t>
            </a:r>
            <a:r>
              <a:rPr lang="fr-BE" sz="1600" b="1" dirty="0">
                <a:solidFill>
                  <a:srgbClr val="009CDB"/>
                </a:solidFill>
              </a:rPr>
              <a:t> key</a:t>
            </a:r>
          </a:p>
        </p:txBody>
      </p:sp>
    </p:spTree>
    <p:extLst>
      <p:ext uri="{BB962C8B-B14F-4D97-AF65-F5344CB8AC3E}">
        <p14:creationId xmlns:p14="http://schemas.microsoft.com/office/powerpoint/2010/main" val="3332437237"/>
      </p:ext>
    </p:extLst>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776" r="46309"/>
          <a:stretch/>
        </p:blipFill>
        <p:spPr>
          <a:xfrm>
            <a:off x="6804000" y="1296000"/>
            <a:ext cx="5375920" cy="5609834"/>
          </a:xfrm>
          <a:prstGeom prst="rect">
            <a:avLst/>
          </a:prstGeom>
        </p:spPr>
      </p:pic>
      <p:sp>
        <p:nvSpPr>
          <p:cNvPr id="12291" name="AutoShape 3"/>
          <p:cNvSpPr>
            <a:spLocks/>
          </p:cNvSpPr>
          <p:nvPr/>
        </p:nvSpPr>
        <p:spPr bwMode="auto">
          <a:xfrm>
            <a:off x="9958917" y="6580188"/>
            <a:ext cx="2233083" cy="279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50800" tIns="50800" rIns="50800" bIns="50800"/>
          <a:lstStyle/>
          <a:p>
            <a:pPr algn="r" defTabSz="914400"/>
            <a:endParaRPr lang="en-US" dirty="0">
              <a:latin typeface="Calibri" pitchFamily="34" charset="0"/>
            </a:endParaRPr>
          </a:p>
        </p:txBody>
      </p:sp>
      <p:sp>
        <p:nvSpPr>
          <p:cNvPr id="6" name="AutoShape 2"/>
          <p:cNvSpPr>
            <a:spLocks/>
          </p:cNvSpPr>
          <p:nvPr/>
        </p:nvSpPr>
        <p:spPr bwMode="auto">
          <a:xfrm>
            <a:off x="191344" y="692696"/>
            <a:ext cx="9080500" cy="495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0" tIns="0" rIns="0" bIns="0" anchor="b"/>
          <a:lstStyle/>
          <a:p>
            <a:pPr>
              <a:lnSpc>
                <a:spcPct val="85000"/>
              </a:lnSpc>
            </a:pPr>
            <a:r>
              <a:rPr lang="en-US" sz="3200" b="1" dirty="0">
                <a:solidFill>
                  <a:srgbClr val="FFFFFF"/>
                </a:solidFill>
                <a:cs typeface="Century Gothic"/>
              </a:rPr>
              <a:t>STAY ON TRACK WITH TRACKING</a:t>
            </a:r>
          </a:p>
        </p:txBody>
      </p:sp>
      <p:sp>
        <p:nvSpPr>
          <p:cNvPr id="10" name="Rectangle 9"/>
          <p:cNvSpPr/>
          <p:nvPr/>
        </p:nvSpPr>
        <p:spPr>
          <a:xfrm>
            <a:off x="9668528" y="6572250"/>
            <a:ext cx="2425664" cy="230832"/>
          </a:xfrm>
          <a:prstGeom prst="rect">
            <a:avLst/>
          </a:prstGeom>
        </p:spPr>
        <p:txBody>
          <a:bodyPr wrap="none">
            <a:spAutoFit/>
          </a:bodyPr>
          <a:lstStyle/>
          <a:p>
            <a:pPr lvl="0"/>
            <a:r>
              <a:rPr lang="en-US" sz="900" dirty="0">
                <a:solidFill>
                  <a:srgbClr val="111E39">
                    <a:tint val="75000"/>
                  </a:srgbClr>
                </a:solidFill>
              </a:rPr>
              <a:t>© Thermo King 2019. Strictly confidential.</a:t>
            </a:r>
            <a:endParaRPr lang="fr-BE" sz="900" dirty="0">
              <a:solidFill>
                <a:srgbClr val="111E39">
                  <a:tint val="75000"/>
                </a:srgbClr>
              </a:solidFill>
            </a:endParaRPr>
          </a:p>
        </p:txBody>
      </p:sp>
      <p:pic>
        <p:nvPicPr>
          <p:cNvPr id="9" name="Image 28">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33491" y="207482"/>
            <a:ext cx="260331" cy="241735"/>
          </a:xfrm>
          <a:prstGeom prst="rect">
            <a:avLst/>
          </a:prstGeom>
        </p:spPr>
      </p:pic>
      <p:sp>
        <p:nvSpPr>
          <p:cNvPr id="5" name="TextBox 4"/>
          <p:cNvSpPr txBox="1"/>
          <p:nvPr/>
        </p:nvSpPr>
        <p:spPr>
          <a:xfrm>
            <a:off x="407368" y="1628800"/>
            <a:ext cx="6408712" cy="966167"/>
          </a:xfrm>
          <a:prstGeom prst="rect">
            <a:avLst/>
          </a:prstGeom>
          <a:noFill/>
        </p:spPr>
        <p:txBody>
          <a:bodyPr wrap="square" lIns="0" rIns="0" rtlCol="0">
            <a:noAutofit/>
          </a:bodyPr>
          <a:lstStyle/>
          <a:p>
            <a:r>
              <a:rPr lang="en-US" sz="1600" dirty="0">
                <a:solidFill>
                  <a:srgbClr val="111E39"/>
                </a:solidFill>
              </a:rPr>
              <a:t>Thermo King’s </a:t>
            </a:r>
            <a:r>
              <a:rPr lang="en-US" sz="1600" dirty="0" err="1">
                <a:solidFill>
                  <a:srgbClr val="111E39"/>
                </a:solidFill>
              </a:rPr>
              <a:t>TracKing</a:t>
            </a:r>
            <a:r>
              <a:rPr lang="en-US" sz="1600" dirty="0">
                <a:solidFill>
                  <a:srgbClr val="111E39"/>
                </a:solidFill>
              </a:rPr>
              <a:t> is an innovative, easy to use GPRS/GPS system that gives perishable goods transporters visibility of their assets from their desktops. Having real time temperature, location and alarms information on their refrigerated fleets increases their operational efficiency and reduces incidences of cargo loss. </a:t>
            </a:r>
            <a:r>
              <a:rPr lang="en-US" sz="1600" dirty="0" err="1">
                <a:solidFill>
                  <a:srgbClr val="111E39"/>
                </a:solidFill>
              </a:rPr>
              <a:t>TracKing</a:t>
            </a:r>
            <a:r>
              <a:rPr lang="en-US" sz="1600" dirty="0">
                <a:solidFill>
                  <a:srgbClr val="111E39"/>
                </a:solidFill>
              </a:rPr>
              <a:t> allows them to guarantee product integrity and on-time delivery to customers. </a:t>
            </a:r>
          </a:p>
          <a:p>
            <a:endParaRPr lang="en-US" sz="1600" dirty="0">
              <a:solidFill>
                <a:srgbClr val="111E39"/>
              </a:solidFill>
            </a:endParaRPr>
          </a:p>
        </p:txBody>
      </p:sp>
      <p:sp>
        <p:nvSpPr>
          <p:cNvPr id="8" name="TextBox 7"/>
          <p:cNvSpPr txBox="1"/>
          <p:nvPr/>
        </p:nvSpPr>
        <p:spPr>
          <a:xfrm>
            <a:off x="365212" y="3429000"/>
            <a:ext cx="6520408" cy="3143250"/>
          </a:xfrm>
          <a:prstGeom prst="rect">
            <a:avLst/>
          </a:prstGeom>
          <a:noFill/>
        </p:spPr>
        <p:txBody>
          <a:bodyPr wrap="square" lIns="0" rIns="0" rtlCol="0">
            <a:noAutofit/>
          </a:bodyPr>
          <a:lstStyle/>
          <a:p>
            <a:pPr>
              <a:lnSpc>
                <a:spcPct val="150000"/>
              </a:lnSpc>
            </a:pPr>
            <a:r>
              <a:rPr lang="fr-BE" sz="1600" b="1" dirty="0">
                <a:solidFill>
                  <a:srgbClr val="009CDB"/>
                </a:solidFill>
              </a:rPr>
              <a:t>Cargo protection: </a:t>
            </a:r>
            <a:r>
              <a:rPr lang="fr-BE" sz="1600" dirty="0" err="1"/>
              <a:t>maintain</a:t>
            </a:r>
            <a:r>
              <a:rPr lang="fr-BE" sz="1600" dirty="0"/>
              <a:t> high cargo </a:t>
            </a:r>
            <a:r>
              <a:rPr lang="fr-BE" sz="1600" dirty="0" err="1"/>
              <a:t>safety</a:t>
            </a:r>
            <a:r>
              <a:rPr lang="fr-BE" sz="1600" dirty="0"/>
              <a:t> standards and </a:t>
            </a:r>
            <a:r>
              <a:rPr lang="fr-BE" sz="1600" dirty="0" err="1"/>
              <a:t>ensure</a:t>
            </a:r>
            <a:r>
              <a:rPr lang="fr-BE" sz="1600" dirty="0"/>
              <a:t> on-time </a:t>
            </a:r>
            <a:r>
              <a:rPr lang="fr-BE" sz="1600" dirty="0" err="1"/>
              <a:t>delivery</a:t>
            </a:r>
            <a:endParaRPr lang="fr-BE" sz="1600" dirty="0"/>
          </a:p>
          <a:p>
            <a:pPr>
              <a:lnSpc>
                <a:spcPct val="150000"/>
              </a:lnSpc>
            </a:pPr>
            <a:r>
              <a:rPr lang="fr-BE" sz="1600" b="1" dirty="0" err="1">
                <a:solidFill>
                  <a:srgbClr val="009CDB"/>
                </a:solidFill>
              </a:rPr>
              <a:t>Asset</a:t>
            </a:r>
            <a:r>
              <a:rPr lang="fr-BE" sz="1600" b="1" dirty="0">
                <a:solidFill>
                  <a:srgbClr val="009CDB"/>
                </a:solidFill>
              </a:rPr>
              <a:t> </a:t>
            </a:r>
            <a:r>
              <a:rPr lang="fr-BE" sz="1600" b="1" dirty="0" err="1">
                <a:solidFill>
                  <a:srgbClr val="009CDB"/>
                </a:solidFill>
              </a:rPr>
              <a:t>uptime</a:t>
            </a:r>
            <a:r>
              <a:rPr lang="fr-BE" sz="1600" b="1" dirty="0">
                <a:solidFill>
                  <a:srgbClr val="009CDB"/>
                </a:solidFill>
              </a:rPr>
              <a:t>: </a:t>
            </a:r>
            <a:r>
              <a:rPr lang="fr-BE" sz="1600" dirty="0" err="1"/>
              <a:t>eliminate</a:t>
            </a:r>
            <a:r>
              <a:rPr lang="fr-BE" sz="1600" dirty="0"/>
              <a:t> </a:t>
            </a:r>
            <a:r>
              <a:rPr lang="fr-BE" sz="1600" dirty="0" err="1"/>
              <a:t>unscheduled</a:t>
            </a:r>
            <a:r>
              <a:rPr lang="fr-BE" sz="1600" dirty="0"/>
              <a:t> breakdowns and </a:t>
            </a:r>
            <a:r>
              <a:rPr lang="fr-BE" sz="1600" dirty="0" err="1"/>
              <a:t>improve</a:t>
            </a:r>
            <a:r>
              <a:rPr lang="fr-BE" sz="1600" dirty="0"/>
              <a:t> maintenance</a:t>
            </a:r>
          </a:p>
          <a:p>
            <a:pPr>
              <a:lnSpc>
                <a:spcPct val="150000"/>
              </a:lnSpc>
            </a:pPr>
            <a:r>
              <a:rPr lang="fr-BE" sz="1600" b="1" dirty="0">
                <a:solidFill>
                  <a:srgbClr val="009CDB"/>
                </a:solidFill>
              </a:rPr>
              <a:t>Fuel management: </a:t>
            </a:r>
            <a:r>
              <a:rPr lang="fr-BE" sz="1600" dirty="0" err="1"/>
              <a:t>save</a:t>
            </a:r>
            <a:r>
              <a:rPr lang="fr-BE" sz="1600" dirty="0"/>
              <a:t> on </a:t>
            </a:r>
            <a:r>
              <a:rPr lang="fr-BE" sz="1600" dirty="0" err="1"/>
              <a:t>annual</a:t>
            </a:r>
            <a:r>
              <a:rPr lang="fr-BE" sz="1600" dirty="0"/>
              <a:t> fuel </a:t>
            </a:r>
            <a:r>
              <a:rPr lang="fr-BE" sz="1600" dirty="0" err="1"/>
              <a:t>costs</a:t>
            </a:r>
            <a:r>
              <a:rPr lang="fr-BE" sz="1600" dirty="0"/>
              <a:t> </a:t>
            </a:r>
            <a:r>
              <a:rPr lang="fr-BE" sz="1600" dirty="0" err="1"/>
              <a:t>with</a:t>
            </a:r>
            <a:r>
              <a:rPr lang="fr-BE" sz="1600" dirty="0"/>
              <a:t> real-time unit usage and cargo </a:t>
            </a:r>
            <a:r>
              <a:rPr lang="fr-BE" sz="1600" dirty="0" err="1"/>
              <a:t>visibility</a:t>
            </a:r>
            <a:endParaRPr lang="fr-BE" sz="1600" dirty="0"/>
          </a:p>
          <a:p>
            <a:pPr>
              <a:lnSpc>
                <a:spcPct val="150000"/>
              </a:lnSpc>
            </a:pPr>
            <a:r>
              <a:rPr lang="fr-BE" sz="1600" b="1" dirty="0" err="1">
                <a:solidFill>
                  <a:srgbClr val="009CDB"/>
                </a:solidFill>
              </a:rPr>
              <a:t>Asset</a:t>
            </a:r>
            <a:r>
              <a:rPr lang="fr-BE" sz="1600" b="1" dirty="0">
                <a:solidFill>
                  <a:srgbClr val="009CDB"/>
                </a:solidFill>
              </a:rPr>
              <a:t> </a:t>
            </a:r>
            <a:r>
              <a:rPr lang="fr-BE" sz="1600" b="1" dirty="0" err="1">
                <a:solidFill>
                  <a:srgbClr val="009CDB"/>
                </a:solidFill>
              </a:rPr>
              <a:t>security</a:t>
            </a:r>
            <a:r>
              <a:rPr lang="fr-BE" sz="1600" b="1" dirty="0">
                <a:solidFill>
                  <a:srgbClr val="009CDB"/>
                </a:solidFill>
              </a:rPr>
              <a:t>: </a:t>
            </a:r>
            <a:r>
              <a:rPr lang="fr-BE" sz="1600" dirty="0" err="1"/>
              <a:t>be</a:t>
            </a:r>
            <a:r>
              <a:rPr lang="fr-BE" sz="1600" dirty="0"/>
              <a:t> </a:t>
            </a:r>
            <a:r>
              <a:rPr lang="fr-BE" sz="1600" dirty="0" err="1"/>
              <a:t>assured</a:t>
            </a:r>
            <a:r>
              <a:rPr lang="fr-BE" sz="1600" dirty="0"/>
              <a:t> </a:t>
            </a:r>
            <a:r>
              <a:rPr lang="fr-BE" sz="1600" dirty="0" err="1"/>
              <a:t>that</a:t>
            </a:r>
            <a:r>
              <a:rPr lang="fr-BE" sz="1600" dirty="0"/>
              <a:t> </a:t>
            </a:r>
            <a:r>
              <a:rPr lang="fr-BE" sz="1600" dirty="0" err="1"/>
              <a:t>your</a:t>
            </a:r>
            <a:r>
              <a:rPr lang="fr-BE" sz="1600" dirty="0"/>
              <a:t> unit </a:t>
            </a:r>
            <a:r>
              <a:rPr lang="fr-BE" sz="1600" dirty="0" err="1"/>
              <a:t>is</a:t>
            </a:r>
            <a:r>
              <a:rPr lang="fr-BE" sz="1600" dirty="0"/>
              <a:t> </a:t>
            </a:r>
            <a:r>
              <a:rPr lang="fr-BE" sz="1600" dirty="0" err="1"/>
              <a:t>safe</a:t>
            </a:r>
            <a:r>
              <a:rPr lang="fr-BE" sz="1600" dirty="0"/>
              <a:t> and </a:t>
            </a:r>
            <a:r>
              <a:rPr lang="fr-BE" sz="1600" dirty="0" err="1"/>
              <a:t>being</a:t>
            </a:r>
            <a:r>
              <a:rPr lang="fr-BE" sz="1600" dirty="0"/>
              <a:t> </a:t>
            </a:r>
            <a:r>
              <a:rPr lang="fr-BE" sz="1600" dirty="0" err="1"/>
              <a:t>used</a:t>
            </a:r>
            <a:r>
              <a:rPr lang="fr-BE" sz="1600" dirty="0"/>
              <a:t> </a:t>
            </a:r>
            <a:r>
              <a:rPr lang="fr-BE" sz="1600" dirty="0" err="1"/>
              <a:t>properly</a:t>
            </a:r>
            <a:endParaRPr lang="fr-BE" sz="1600" dirty="0"/>
          </a:p>
        </p:txBody>
      </p:sp>
    </p:spTree>
    <p:extLst>
      <p:ext uri="{BB962C8B-B14F-4D97-AF65-F5344CB8AC3E}">
        <p14:creationId xmlns:p14="http://schemas.microsoft.com/office/powerpoint/2010/main" val="4227266919"/>
      </p:ext>
    </p:extLst>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517F4D-84E0-45F6-A3CF-B777A8BADBBA}"/>
              </a:ext>
            </a:extLst>
          </p:cNvPr>
          <p:cNvSpPr>
            <a:spLocks noGrp="1"/>
          </p:cNvSpPr>
          <p:nvPr>
            <p:ph idx="1"/>
          </p:nvPr>
        </p:nvSpPr>
        <p:spPr/>
        <p:txBody>
          <a:bodyPr>
            <a:normAutofit/>
          </a:bodyPr>
          <a:lstStyle/>
          <a:p>
            <a:pPr>
              <a:lnSpc>
                <a:spcPct val="200000"/>
              </a:lnSpc>
            </a:pPr>
            <a:r>
              <a:rPr lang="en-US" sz="1600" b="1" dirty="0"/>
              <a:t>BlueBox</a:t>
            </a:r>
            <a:r>
              <a:rPr lang="en-US" sz="1600" dirty="0"/>
              <a:t>: telematics device to monitor refrigerated units.</a:t>
            </a:r>
          </a:p>
          <a:p>
            <a:pPr>
              <a:lnSpc>
                <a:spcPct val="200000"/>
              </a:lnSpc>
            </a:pPr>
            <a:r>
              <a:rPr lang="en-US" sz="1600" b="1" dirty="0" err="1"/>
              <a:t>Touchprint</a:t>
            </a:r>
            <a:r>
              <a:rPr lang="en-US" sz="1600" b="1" dirty="0"/>
              <a:t> Printer</a:t>
            </a:r>
            <a:r>
              <a:rPr lang="en-US" sz="1600" dirty="0"/>
              <a:t>: printer for all vehicles</a:t>
            </a:r>
          </a:p>
          <a:p>
            <a:pPr>
              <a:lnSpc>
                <a:spcPct val="200000"/>
              </a:lnSpc>
            </a:pPr>
            <a:r>
              <a:rPr lang="en-US" sz="1600" b="1" dirty="0" err="1"/>
              <a:t>Touchlog</a:t>
            </a:r>
            <a:r>
              <a:rPr lang="en-US" sz="1600" dirty="0"/>
              <a:t>: independent temperature monitoring </a:t>
            </a:r>
            <a:r>
              <a:rPr lang="en-US" sz="1600"/>
              <a:t>data logger</a:t>
            </a:r>
            <a:endParaRPr lang="en-US" sz="1600" dirty="0"/>
          </a:p>
        </p:txBody>
      </p:sp>
      <p:sp>
        <p:nvSpPr>
          <p:cNvPr id="5" name="Title 4">
            <a:extLst>
              <a:ext uri="{FF2B5EF4-FFF2-40B4-BE49-F238E27FC236}">
                <a16:creationId xmlns:a16="http://schemas.microsoft.com/office/drawing/2014/main" id="{DD500B52-A8D6-459A-B9EF-8391D59ABCEF}"/>
              </a:ext>
            </a:extLst>
          </p:cNvPr>
          <p:cNvSpPr>
            <a:spLocks noGrp="1"/>
          </p:cNvSpPr>
          <p:nvPr>
            <p:ph type="title"/>
          </p:nvPr>
        </p:nvSpPr>
        <p:spPr/>
        <p:txBody>
          <a:bodyPr/>
          <a:lstStyle/>
          <a:p>
            <a:endParaRPr lang="en-US"/>
          </a:p>
        </p:txBody>
      </p:sp>
      <p:sp>
        <p:nvSpPr>
          <p:cNvPr id="6" name="AutoShape 2">
            <a:extLst>
              <a:ext uri="{FF2B5EF4-FFF2-40B4-BE49-F238E27FC236}">
                <a16:creationId xmlns:a16="http://schemas.microsoft.com/office/drawing/2014/main" id="{1B1E080A-B90E-413C-B141-3A71BDC0B79B}"/>
              </a:ext>
            </a:extLst>
          </p:cNvPr>
          <p:cNvSpPr>
            <a:spLocks/>
          </p:cNvSpPr>
          <p:nvPr/>
        </p:nvSpPr>
        <p:spPr bwMode="auto">
          <a:xfrm>
            <a:off x="191344" y="692696"/>
            <a:ext cx="9080500" cy="495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0" tIns="0" rIns="0" bIns="0" anchor="b"/>
          <a:lstStyle/>
          <a:p>
            <a:pPr>
              <a:lnSpc>
                <a:spcPct val="85000"/>
              </a:lnSpc>
            </a:pPr>
            <a:r>
              <a:rPr lang="en-US" sz="3200" b="1" dirty="0">
                <a:solidFill>
                  <a:srgbClr val="FFFFFF"/>
                </a:solidFill>
                <a:cs typeface="Century Gothic"/>
              </a:rPr>
              <a:t>CONNECTIVITY HARDWARE</a:t>
            </a:r>
          </a:p>
        </p:txBody>
      </p:sp>
    </p:spTree>
    <p:extLst>
      <p:ext uri="{BB962C8B-B14F-4D97-AF65-F5344CB8AC3E}">
        <p14:creationId xmlns:p14="http://schemas.microsoft.com/office/powerpoint/2010/main" val="3291513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4"/>
          </p:nvPr>
        </p:nvSpPr>
        <p:spPr>
          <a:xfrm>
            <a:off x="0" y="476672"/>
            <a:ext cx="12192000" cy="864096"/>
          </a:xfrm>
        </p:spPr>
        <p:txBody>
          <a:bodyPr>
            <a:noAutofit/>
          </a:bodyPr>
          <a:lstStyle/>
          <a:p>
            <a:pPr lvl="1" algn="ctr"/>
            <a:r>
              <a:rPr lang="en-US" sz="4800" dirty="0">
                <a:solidFill>
                  <a:schemeClr val="bg1"/>
                </a:solidFill>
              </a:rPr>
              <a:t>THANK YOU FOR YOUR ATTENTION!</a:t>
            </a:r>
            <a:endParaRPr lang="fr-BE" sz="4800" dirty="0"/>
          </a:p>
        </p:txBody>
      </p:sp>
      <p:pic>
        <p:nvPicPr>
          <p:cNvPr id="10" name="Picture 9" descr="Ingersoll-Rand_WHITE.png"/>
          <p:cNvPicPr>
            <a:picLocks noChangeAspect="1"/>
          </p:cNvPicPr>
          <p:nvPr/>
        </p:nvPicPr>
        <p:blipFill>
          <a:blip r:embed="rId3"/>
          <a:stretch>
            <a:fillRect/>
          </a:stretch>
        </p:blipFill>
        <p:spPr>
          <a:xfrm>
            <a:off x="9912424" y="5864582"/>
            <a:ext cx="1775520" cy="683106"/>
          </a:xfrm>
          <a:prstGeom prst="rect">
            <a:avLst/>
          </a:prstGeom>
        </p:spPr>
      </p:pic>
      <p:sp>
        <p:nvSpPr>
          <p:cNvPr id="7" name="Rectangle 6"/>
          <p:cNvSpPr/>
          <p:nvPr/>
        </p:nvSpPr>
        <p:spPr>
          <a:xfrm>
            <a:off x="9668528" y="6572250"/>
            <a:ext cx="2425664" cy="230832"/>
          </a:xfrm>
          <a:prstGeom prst="rect">
            <a:avLst/>
          </a:prstGeom>
        </p:spPr>
        <p:txBody>
          <a:bodyPr wrap="none">
            <a:spAutoFit/>
          </a:bodyPr>
          <a:lstStyle/>
          <a:p>
            <a:pPr lvl="0"/>
            <a:r>
              <a:rPr lang="en-US" sz="900" dirty="0">
                <a:solidFill>
                  <a:srgbClr val="111E39">
                    <a:tint val="75000"/>
                  </a:srgbClr>
                </a:solidFill>
              </a:rPr>
              <a:t>© Thermo King 2017. Strictly confidential.</a:t>
            </a:r>
            <a:endParaRPr lang="fr-BE" sz="900" dirty="0">
              <a:solidFill>
                <a:srgbClr val="111E39">
                  <a:tint val="75000"/>
                </a:srgbClr>
              </a:solidFill>
            </a:endParaRPr>
          </a:p>
        </p:txBody>
      </p:sp>
      <p:pic>
        <p:nvPicPr>
          <p:cNvPr id="8" name="Image 28">
            <a:hlinkClick r:id="rId4" action="ppaction://hlinksldjump"/>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533491" y="207482"/>
            <a:ext cx="260331" cy="241735"/>
          </a:xfrm>
          <a:prstGeom prst="rect">
            <a:avLst/>
          </a:prstGeom>
        </p:spPr>
      </p:pic>
      <p:pic>
        <p:nvPicPr>
          <p:cNvPr id="6" name="Picture 5">
            <a:extLst>
              <a:ext uri="{FF2B5EF4-FFF2-40B4-BE49-F238E27FC236}">
                <a16:creationId xmlns:a16="http://schemas.microsoft.com/office/drawing/2014/main" id="{A6CC7991-8775-441F-B0F3-C2DB473DFC5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 y="1196752"/>
            <a:ext cx="12192001" cy="5688632"/>
          </a:xfrm>
          <a:prstGeom prst="rect">
            <a:avLst/>
          </a:prstGeom>
          <a:solidFill>
            <a:srgbClr val="000000"/>
          </a:solidFill>
        </p:spPr>
      </p:pic>
    </p:spTree>
    <p:extLst>
      <p:ext uri="{BB962C8B-B14F-4D97-AF65-F5344CB8AC3E}">
        <p14:creationId xmlns:p14="http://schemas.microsoft.com/office/powerpoint/2010/main" val="152477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00 UPDATES INFO">
  <a:themeElements>
    <a:clrScheme name="TK Modular Color Scheme">
      <a:dk1>
        <a:srgbClr val="111E39"/>
      </a:dk1>
      <a:lt1>
        <a:sysClr val="window" lastClr="FFFFFF"/>
      </a:lt1>
      <a:dk2>
        <a:srgbClr val="44546A"/>
      </a:dk2>
      <a:lt2>
        <a:srgbClr val="E7E6E6"/>
      </a:lt2>
      <a:accent1>
        <a:srgbClr val="0098D7"/>
      </a:accent1>
      <a:accent2>
        <a:srgbClr val="111E39"/>
      </a:accent2>
      <a:accent3>
        <a:srgbClr val="949FB2"/>
      </a:accent3>
      <a:accent4>
        <a:srgbClr val="FFC000"/>
      </a:accent4>
      <a:accent5>
        <a:srgbClr val="4472C4"/>
      </a:accent5>
      <a:accent6>
        <a:srgbClr val="70AD47"/>
      </a:accent6>
      <a:hlink>
        <a:srgbClr val="0563C1"/>
      </a:hlink>
      <a:folHlink>
        <a:srgbClr val="954F72"/>
      </a:folHlink>
    </a:clrScheme>
    <a:fontScheme name="THERMO KING 1">
      <a:majorFont>
        <a:latin typeface="Rockwell"/>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98D7"/>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rIns="0" rtlCol="0">
        <a:noAutofit/>
      </a:bodyPr>
      <a:lstStyle>
        <a:defPPr algn="ctr">
          <a:defRPr sz="1200" dirty="0" smtClean="0">
            <a:solidFill>
              <a:srgbClr val="111E39"/>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00 USER INTRO TEMPLATE">
  <a:themeElements>
    <a:clrScheme name="TK Modular Color Scheme">
      <a:dk1>
        <a:srgbClr val="111E39"/>
      </a:dk1>
      <a:lt1>
        <a:sysClr val="window" lastClr="FFFFFF"/>
      </a:lt1>
      <a:dk2>
        <a:srgbClr val="44546A"/>
      </a:dk2>
      <a:lt2>
        <a:srgbClr val="E7E6E6"/>
      </a:lt2>
      <a:accent1>
        <a:srgbClr val="0098D7"/>
      </a:accent1>
      <a:accent2>
        <a:srgbClr val="111E39"/>
      </a:accent2>
      <a:accent3>
        <a:srgbClr val="949FB2"/>
      </a:accent3>
      <a:accent4>
        <a:srgbClr val="FFC000"/>
      </a:accent4>
      <a:accent5>
        <a:srgbClr val="4472C4"/>
      </a:accent5>
      <a:accent6>
        <a:srgbClr val="70AD47"/>
      </a:accent6>
      <a:hlink>
        <a:srgbClr val="0563C1"/>
      </a:hlink>
      <a:folHlink>
        <a:srgbClr val="954F72"/>
      </a:folHlink>
    </a:clrScheme>
    <a:fontScheme name="THERMO KING 1">
      <a:majorFont>
        <a:latin typeface="Rockwell"/>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98D7"/>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rIns="0" rtlCol="0">
        <a:noAutofit/>
      </a:bodyPr>
      <a:lstStyle>
        <a:defPPr algn="ctr">
          <a:defRPr sz="1200" dirty="0" smtClean="0">
            <a:solidFill>
              <a:srgbClr val="111E39"/>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ESA Info Central Document" ma:contentTypeID="0x010100DC5BCE098E77F24A93B65B304028A01800B9B6FFD1AE91F841AEEE51DA77C24574" ma:contentTypeVersion="21" ma:contentTypeDescription="" ma:contentTypeScope="" ma:versionID="6c5767b1de37fb745de8bf5eb2df4cfc">
  <xsd:schema xmlns:xsd="http://www.w3.org/2001/XMLSchema" xmlns:p="http://schemas.microsoft.com/office/2006/metadata/properties" xmlns:ns2="fe2fafe7-4ffc-48b4-93bc-676d68850a74" xmlns:ns3="http://schemas.microsoft.com/sharepoint/v3/fields" xmlns:ns4="1948f2df-e3dc-49ff-bcbb-da6fb5267aa4" targetNamespace="http://schemas.microsoft.com/office/2006/metadata/properties" ma:root="true" ma:fieldsID="c76591e549a85c1a12b39ea35f5fdc22" ns2:_="" ns3:_="" ns4:_="">
    <xsd:import namespace="fe2fafe7-4ffc-48b4-93bc-676d68850a74"/>
    <xsd:import namespace="http://schemas.microsoft.com/sharepoint/v3/fields"/>
    <xsd:import namespace="1948f2df-e3dc-49ff-bcbb-da6fb5267aa4"/>
    <xsd:element name="properties">
      <xsd:complexType>
        <xsd:sequence>
          <xsd:element name="documentManagement">
            <xsd:complexType>
              <xsd:all>
                <xsd:element ref="ns2:Selected_x0020_SME_x0020_Role" minOccurs="0"/>
                <xsd:element ref="ns2:Selected_x0020_SME_x0020_Individual" minOccurs="0"/>
                <xsd:element ref="ns2:Selected_x0020_Creator" minOccurs="0"/>
                <xsd:element ref="ns2:Selected_x0020_Owner" minOccurs="0"/>
                <xsd:element ref="ns2:Document_x0020_Description" minOccurs="0"/>
                <xsd:element ref="ns2:Identifier" minOccurs="0"/>
                <xsd:element ref="ns2:Selected_x0020_Language" minOccurs="0"/>
                <xsd:element ref="ns2:Selected_x0020_Coverage" minOccurs="0"/>
                <xsd:element ref="ns2:Model" minOccurs="0"/>
                <xsd:element ref="ns2:Selected_x0020_Business_x0020_Unit" minOccurs="0"/>
                <xsd:element ref="ns2:Selected_x0020_Geographic_x0020_Location" minOccurs="0"/>
                <xsd:element ref="ns2:Selected_x0020_Type" minOccurs="0"/>
                <xsd:element ref="ns3:_Source" minOccurs="0"/>
                <xsd:element ref="ns2:Collection_x0020_Type" minOccurs="0"/>
                <xsd:element ref="ns2:Collection_x0020_Number" minOccurs="0"/>
                <xsd:element ref="ns3:_Format" minOccurs="0"/>
                <xsd:element ref="ns4:Revision_x0020_Date" minOccurs="0"/>
              </xsd:all>
            </xsd:complexType>
          </xsd:element>
        </xsd:sequence>
      </xsd:complexType>
    </xsd:element>
  </xsd:schema>
  <xsd:schema xmlns:xsd="http://www.w3.org/2001/XMLSchema" xmlns:dms="http://schemas.microsoft.com/office/2006/documentManagement/types" targetNamespace="fe2fafe7-4ffc-48b4-93bc-676d68850a74" elementFormDefault="qualified">
    <xsd:import namespace="http://schemas.microsoft.com/office/2006/documentManagement/types"/>
    <xsd:element name="Selected_x0020_SME_x0020_Role" ma:index="8" nillable="true" ma:displayName="Selected SME Role" ma:internalName="Selected_x0020_SME_x0020_Role">
      <xsd:simpleType>
        <xsd:restriction base="dms:Text">
          <xsd:maxLength value="255"/>
        </xsd:restriction>
      </xsd:simpleType>
    </xsd:element>
    <xsd:element name="Selected_x0020_SME_x0020_Individual" ma:index="9" nillable="true" ma:displayName="Selected SME Individual" ma:internalName="Selected_x0020_SME_x0020_Individual">
      <xsd:simpleType>
        <xsd:restriction base="dms:Text">
          <xsd:maxLength value="255"/>
        </xsd:restriction>
      </xsd:simpleType>
    </xsd:element>
    <xsd:element name="Selected_x0020_Creator" ma:index="10" nillable="true" ma:displayName="Selected Creator" ma:internalName="Selected_x0020_Creator">
      <xsd:simpleType>
        <xsd:restriction base="dms:Text">
          <xsd:maxLength value="255"/>
        </xsd:restriction>
      </xsd:simpleType>
    </xsd:element>
    <xsd:element name="Selected_x0020_Owner" ma:index="11" nillable="true" ma:displayName="Selected Owner" ma:internalName="Selected_x0020_Owner">
      <xsd:simpleType>
        <xsd:restriction base="dms:Text">
          <xsd:maxLength value="255"/>
        </xsd:restriction>
      </xsd:simpleType>
    </xsd:element>
    <xsd:element name="Document_x0020_Description" ma:index="12" nillable="true" ma:displayName="Document Description" ma:internalName="Document_x0020_Description">
      <xsd:simpleType>
        <xsd:restriction base="dms:Note"/>
      </xsd:simpleType>
    </xsd:element>
    <xsd:element name="Identifier" ma:index="13" nillable="true" ma:displayName="Identifier" ma:internalName="Identifier">
      <xsd:simpleType>
        <xsd:restriction base="dms:Text">
          <xsd:maxLength value="255"/>
        </xsd:restriction>
      </xsd:simpleType>
    </xsd:element>
    <xsd:element name="Selected_x0020_Language" ma:index="14" nillable="true" ma:displayName="Selected Language" ma:internalName="Selected_x0020_Language">
      <xsd:simpleType>
        <xsd:restriction base="dms:Text">
          <xsd:maxLength value="255"/>
        </xsd:restriction>
      </xsd:simpleType>
    </xsd:element>
    <xsd:element name="Selected_x0020_Coverage" ma:index="15" nillable="true" ma:displayName="Selected Coverage" ma:internalName="Selected_x0020_Coverage">
      <xsd:simpleType>
        <xsd:restriction base="dms:Text">
          <xsd:maxLength value="255"/>
        </xsd:restriction>
      </xsd:simpleType>
    </xsd:element>
    <xsd:element name="Model" ma:index="17" nillable="true" ma:displayName="Model Name" ma:default="" ma:internalName="Model">
      <xsd:simpleType>
        <xsd:restriction base="dms:Text">
          <xsd:maxLength value="255"/>
        </xsd:restriction>
      </xsd:simpleType>
    </xsd:element>
    <xsd:element name="Selected_x0020_Business_x0020_Unit" ma:index="18" nillable="true" ma:displayName="Selected Business Unit" ma:internalName="Selected_x0020_Business_x0020_Unit">
      <xsd:simpleType>
        <xsd:restriction base="dms:Text">
          <xsd:maxLength value="255"/>
        </xsd:restriction>
      </xsd:simpleType>
    </xsd:element>
    <xsd:element name="Selected_x0020_Geographic_x0020_Location" ma:index="19" nillable="true" ma:displayName="Selected Geographic Location" ma:internalName="Selected_x0020_Geographic_x0020_Location">
      <xsd:simpleType>
        <xsd:restriction base="dms:Text">
          <xsd:maxLength value="255"/>
        </xsd:restriction>
      </xsd:simpleType>
    </xsd:element>
    <xsd:element name="Selected_x0020_Type" ma:index="20" nillable="true" ma:displayName="Selected Type" ma:default="Bus" ma:internalName="Selected_x0020_Type">
      <xsd:complexType>
        <xsd:complexContent>
          <xsd:extension base="dms:MultiChoice">
            <xsd:sequence>
              <xsd:element name="Value" maxOccurs="unbounded" minOccurs="0" nillable="true">
                <xsd:simpleType>
                  <xsd:restriction base="dms:Choice">
                    <xsd:enumeration value="Bus"/>
                    <xsd:enumeration value="Container - genset"/>
                    <xsd:enumeration value="Conatiner - reefer"/>
                    <xsd:enumeration value="Rail"/>
                    <xsd:enumeration value="Vehicle Powered Truck"/>
                    <xsd:enumeration value="Self Powered Truck"/>
                    <xsd:enumeration value="Total Kare"/>
                    <xsd:enumeration value="Trailer"/>
                  </xsd:restriction>
                </xsd:simpleType>
              </xsd:element>
            </xsd:sequence>
          </xsd:extension>
        </xsd:complexContent>
      </xsd:complexType>
    </xsd:element>
    <xsd:element name="Collection_x0020_Type" ma:index="22" nillable="true" ma:displayName="Collection Type" ma:internalName="Collection_x0020_Type">
      <xsd:simpleType>
        <xsd:restriction base="dms:Text">
          <xsd:maxLength value="255"/>
        </xsd:restriction>
      </xsd:simpleType>
    </xsd:element>
    <xsd:element name="Collection_x0020_Number" ma:index="23" nillable="true" ma:displayName="Collection Number" ma:internalName="Collection_x0020_Number">
      <xsd:simpleType>
        <xsd:restriction base="dms:Text">
          <xsd:maxLength value="255"/>
        </xsd:restriction>
      </xsd:simpleType>
    </xsd:element>
  </xsd:schema>
  <xsd:schema xmlns:xsd="http://www.w3.org/2001/XMLSchema" xmlns:dms="http://schemas.microsoft.com/office/2006/documentManagement/types" targetNamespace="http://schemas.microsoft.com/sharepoint/v3/fields" elementFormDefault="qualified">
    <xsd:import namespace="http://schemas.microsoft.com/office/2006/documentManagement/types"/>
    <xsd:element name="_Source" ma:index="21" nillable="true" ma:displayName="Source" ma:description="References to resources from which this resource was derived" ma:internalName="_Source">
      <xsd:simpleType>
        <xsd:restriction base="dms:Note"/>
      </xsd:simpleType>
    </xsd:element>
    <xsd:element name="_Format" ma:index="24" nillable="true" ma:displayName="Format" ma:description="Media-type, file format or dimensions" ma:internalName="_Format">
      <xsd:simpleType>
        <xsd:restriction base="dms:Text"/>
      </xsd:simpleType>
    </xsd:element>
  </xsd:schema>
  <xsd:schema xmlns:xsd="http://www.w3.org/2001/XMLSchema" xmlns:dms="http://schemas.microsoft.com/office/2006/documentManagement/types" targetNamespace="1948f2df-e3dc-49ff-bcbb-da6fb5267aa4" elementFormDefault="qualified">
    <xsd:import namespace="http://schemas.microsoft.com/office/2006/documentManagement/types"/>
    <xsd:element name="Revision_x0020_Date" ma:index="25" nillable="true" ma:displayName="Revision Date" ma:default="" ma:format="DateTime" ma:internalName="Revision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1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_Source xmlns="http://schemas.microsoft.com/sharepoint/v3/fields" xsi:nil="true"/>
    <Model xmlns="fe2fafe7-4ffc-48b4-93bc-676d68850a74" xsi:nil="true"/>
    <Selected_x0020_Business_x0020_Unit xmlns="fe2fafe7-4ffc-48b4-93bc-676d68850a74" xsi:nil="true"/>
    <Selected_x0020_SME_x0020_Role xmlns="fe2fafe7-4ffc-48b4-93bc-676d68850a74" xsi:nil="true"/>
    <Document_x0020_Description xmlns="fe2fafe7-4ffc-48b4-93bc-676d68850a74" xsi:nil="true"/>
    <Selected_x0020_Coverage xmlns="fe2fafe7-4ffc-48b4-93bc-676d68850a74" xsi:nil="true"/>
    <Selected_x0020_Creator xmlns="fe2fafe7-4ffc-48b4-93bc-676d68850a74" xsi:nil="true"/>
    <Selected_x0020_Type xmlns="fe2fafe7-4ffc-48b4-93bc-676d68850a74">
      <Value>Bus</Value>
    </Selected_x0020_Type>
    <Selected_x0020_SME_x0020_Individual xmlns="fe2fafe7-4ffc-48b4-93bc-676d68850a74" xsi:nil="true"/>
    <Identifier xmlns="fe2fafe7-4ffc-48b4-93bc-676d68850a74" xsi:nil="true"/>
    <Selected_x0020_Geographic_x0020_Location xmlns="fe2fafe7-4ffc-48b4-93bc-676d68850a74" xsi:nil="true"/>
    <_Format xmlns="http://schemas.microsoft.com/sharepoint/v3/fields" xsi:nil="true"/>
    <Selected_x0020_Owner xmlns="fe2fafe7-4ffc-48b4-93bc-676d68850a74" xsi:nil="true"/>
    <Collection_x0020_Type xmlns="fe2fafe7-4ffc-48b4-93bc-676d68850a74" xsi:nil="true"/>
    <Revision_x0020_Date xmlns="1948f2df-e3dc-49ff-bcbb-da6fb5267aa4">1999-11-30T00:00:00+00:00</Revision_x0020_Date>
    <Selected_x0020_Language xmlns="fe2fafe7-4ffc-48b4-93bc-676d68850a74" xsi:nil="true"/>
    <Collection_x0020_Number xmlns="fe2fafe7-4ffc-48b4-93bc-676d68850a7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0CBE2B-CE93-4F0F-AEDD-C334C9B76A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2fafe7-4ffc-48b4-93bc-676d68850a74"/>
    <ds:schemaRef ds:uri="http://schemas.microsoft.com/sharepoint/v3/fields"/>
    <ds:schemaRef ds:uri="1948f2df-e3dc-49ff-bcbb-da6fb5267aa4"/>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61D4E973-7D9F-4B3B-80EA-B864190ADEF0}">
  <ds:schemaRefs>
    <ds:schemaRef ds:uri="http://purl.org/dc/dcmitype/"/>
    <ds:schemaRef ds:uri="http://schemas.microsoft.com/office/2006/metadata/properties"/>
    <ds:schemaRef ds:uri="fe2fafe7-4ffc-48b4-93bc-676d68850a74"/>
    <ds:schemaRef ds:uri="http://purl.org/dc/elements/1.1/"/>
    <ds:schemaRef ds:uri="http://schemas.microsoft.com/sharepoint/v3/fields"/>
    <ds:schemaRef ds:uri="http://www.w3.org/XML/1998/namespace"/>
    <ds:schemaRef ds:uri="http://purl.org/dc/terms/"/>
    <ds:schemaRef ds:uri="http://schemas.microsoft.com/office/2006/documentManagement/types"/>
    <ds:schemaRef ds:uri="http://schemas.openxmlformats.org/package/2006/metadata/core-properties"/>
    <ds:schemaRef ds:uri="1948f2df-e3dc-49ff-bcbb-da6fb5267aa4"/>
  </ds:schemaRefs>
</ds:datastoreItem>
</file>

<file path=customXml/itemProps3.xml><?xml version="1.0" encoding="utf-8"?>
<ds:datastoreItem xmlns:ds="http://schemas.openxmlformats.org/officeDocument/2006/customXml" ds:itemID="{D3C4B07C-BD52-41B5-BD85-305B2972C0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19185</TotalTime>
  <Words>545</Words>
  <Application>Microsoft Office PowerPoint</Application>
  <PresentationFormat>Widescreen</PresentationFormat>
  <Paragraphs>109</Paragraphs>
  <Slides>10</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ＭＳ Ｐゴシック</vt:lpstr>
      <vt:lpstr>Arial</vt:lpstr>
      <vt:lpstr>Calibri</vt:lpstr>
      <vt:lpstr>Century Gothic</vt:lpstr>
      <vt:lpstr>Times New Roman</vt:lpstr>
      <vt:lpstr>ヒラギノ角ゴ Pro W3</vt:lpstr>
      <vt:lpstr>00 UPDATES INFO</vt:lpstr>
      <vt:lpstr>00 USER INTRO TEMPLATE</vt:lpstr>
      <vt:lpstr>PowerPoint Presentation</vt:lpstr>
      <vt:lpstr>Table of 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Nicolas Van Cauwenberge</dc:creator>
  <cp:lastModifiedBy>Muhammad</cp:lastModifiedBy>
  <cp:revision>1090</cp:revision>
  <dcterms:created xsi:type="dcterms:W3CDTF">2015-01-13T12:29:18Z</dcterms:created>
  <dcterms:modified xsi:type="dcterms:W3CDTF">2025-05-21T10:56:37Z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0x010100DC5BCE098E77F24A93B65B304028A01800B9B6FFD1AE91F841AEEE51DA77C24574</vt:lpwstr>
  </property>
  <property fmtid="{D5CDD505-2E9C-101B-9397-08002B2CF9AE}" pid="3" name="Order">
    <vt:r8>300</vt:r8>
  </property>
  <property fmtid="{D5CDD505-2E9C-101B-9397-08002B2CF9AE}" pid="4" name="TitusGUID">
    <vt:lpwstr>f8e063b1-f475-48c5-8145-538e14d73196</vt:lpwstr>
  </property>
  <property fmtid="{D5CDD505-2E9C-101B-9397-08002B2CF9AE}" pid="5" name="CLASSIFICATION">
    <vt:lpwstr>IR-DC-3</vt:lpwstr>
  </property>
  <property fmtid="{D5CDD505-2E9C-101B-9397-08002B2CF9AE}" pid="6" name="MSIP_Label_162b2348-a379-47d7-bf25-1402d7b08038_Enabled">
    <vt:lpwstr>true</vt:lpwstr>
  </property>
  <property fmtid="{D5CDD505-2E9C-101B-9397-08002B2CF9AE}" pid="7" name="MSIP_Label_162b2348-a379-47d7-bf25-1402d7b08038_SetDate">
    <vt:lpwstr>2022-03-22T11:13:55Z</vt:lpwstr>
  </property>
  <property fmtid="{D5CDD505-2E9C-101B-9397-08002B2CF9AE}" pid="8" name="MSIP_Label_162b2348-a379-47d7-bf25-1402d7b08038_Method">
    <vt:lpwstr>Standard</vt:lpwstr>
  </property>
  <property fmtid="{D5CDD505-2E9C-101B-9397-08002B2CF9AE}" pid="9" name="MSIP_Label_162b2348-a379-47d7-bf25-1402d7b08038_Name">
    <vt:lpwstr>Business</vt:lpwstr>
  </property>
  <property fmtid="{D5CDD505-2E9C-101B-9397-08002B2CF9AE}" pid="10" name="MSIP_Label_162b2348-a379-47d7-bf25-1402d7b08038_SiteId">
    <vt:lpwstr>abf9983b-ca77-4f20-9633-ca9c5a847041</vt:lpwstr>
  </property>
  <property fmtid="{D5CDD505-2E9C-101B-9397-08002B2CF9AE}" pid="11" name="MSIP_Label_162b2348-a379-47d7-bf25-1402d7b08038_ActionId">
    <vt:lpwstr>2fee658e-c293-407e-9ba4-d91230922fc2</vt:lpwstr>
  </property>
  <property fmtid="{D5CDD505-2E9C-101B-9397-08002B2CF9AE}" pid="12" name="MSIP_Label_162b2348-a379-47d7-bf25-1402d7b08038_ContentBits">
    <vt:lpwstr>0</vt:lpwstr>
  </property>
</Properties>
</file>