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23"/>
  </p:notesMasterIdLst>
  <p:sldIdLst>
    <p:sldId id="1788" r:id="rId5"/>
    <p:sldId id="1787" r:id="rId6"/>
    <p:sldId id="1791" r:id="rId7"/>
    <p:sldId id="1793" r:id="rId8"/>
    <p:sldId id="1794" r:id="rId9"/>
    <p:sldId id="1795" r:id="rId10"/>
    <p:sldId id="1800" r:id="rId11"/>
    <p:sldId id="1796" r:id="rId12"/>
    <p:sldId id="1801" r:id="rId13"/>
    <p:sldId id="1789" r:id="rId14"/>
    <p:sldId id="1770" r:id="rId15"/>
    <p:sldId id="1803" r:id="rId16"/>
    <p:sldId id="1753" r:id="rId17"/>
    <p:sldId id="1752" r:id="rId18"/>
    <p:sldId id="1797" r:id="rId19"/>
    <p:sldId id="1798" r:id="rId20"/>
    <p:sldId id="1799" r:id="rId21"/>
    <p:sldId id="38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5CA00-02E0-D25E-E648-348EF8667046}" name="Fagnère, Soazic" initials="FS" userId="S::Soazic.Fagnere@tranetechnologies.com::20336493-abf9-4e6f-90bf-135547411a2e" providerId="AD"/>
  <p188:author id="{5ED50A8F-8F16-5DFD-C8B8-F5798499FEC8}" name="Kaes, Sonja" initials="SK" userId="S::Sonja.Kaes@frigoblock.com::c15042d1-3f39-45e0-889f-32e48be8d704" providerId="AD"/>
  <p188:author id="{6EF7E2D9-539D-4523-09CF-EB364FB1DD77}" name="Anne-Mie Callens" initials="AC" userId="S::annemie.callens@owesome.eu::4c985eab-4547-4fe1-8fb9-bd5d0ec44d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D39"/>
    <a:srgbClr val="1C3A5E"/>
    <a:srgbClr val="0098D7"/>
    <a:srgbClr val="153047"/>
    <a:srgbClr val="113C64"/>
    <a:srgbClr val="F7F7F7"/>
    <a:srgbClr val="000000"/>
    <a:srgbClr val="224570"/>
    <a:srgbClr val="285284"/>
    <a:srgbClr val="17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93061" autoAdjust="0"/>
  </p:normalViewPr>
  <p:slideViewPr>
    <p:cSldViewPr snapToGrid="0" showGuides="1">
      <p:cViewPr varScale="1">
        <p:scale>
          <a:sx n="72" d="100"/>
          <a:sy n="72" d="100"/>
        </p:scale>
        <p:origin x="57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AD1C30C4-8286-4EA4-8C95-225E3695C4A3}" type="datetimeFigureOut">
              <a:rPr lang="fr-BE" smtClean="0"/>
              <a:pPr/>
              <a:t>21-05-25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A24B05CE-A090-4B84-BFE1-74323F8BCEB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435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96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266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01 - COMPANY INTRODUCTION - About 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F179DB75-AF27-64A7-A347-8C843B8E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574586"/>
            <a:ext cx="11463453" cy="71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4C740-F62E-A6D5-FB78-315CE42DE3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989" y="1294586"/>
            <a:ext cx="11463453" cy="613509"/>
          </a:xfrm>
        </p:spPr>
        <p:txBody>
          <a:bodyPr anchor="ctr">
            <a:normAutofit/>
          </a:bodyPr>
          <a:lstStyle>
            <a:lvl1pPr marL="0" indent="0">
              <a:buNone/>
              <a:defRPr sz="1800" b="0" i="0" spc="0">
                <a:latin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D73805-EDDA-AFA4-4114-AA162117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88" y="1908175"/>
            <a:ext cx="5597912" cy="41703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lang="en-GB" sz="1800" b="0" i="0" kern="1200" cap="all" baseline="0" dirty="0" smtClean="0">
                <a:solidFill>
                  <a:srgbClr val="0098D7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1000" b="0" i="0" kern="1200" cap="none" dirty="0">
                <a:solidFill>
                  <a:srgbClr val="949FB2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0" lvl="3" indent="0" algn="l" defTabSz="914400" rtl="0" eaLnBrk="1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/>
              <a:t>Fourth level</a:t>
            </a:r>
          </a:p>
          <a:p>
            <a:pPr marL="0" lvl="4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FB37F5A-3949-47C6-F05B-FD8CE8E275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2381" y="1908175"/>
            <a:ext cx="5597912" cy="41703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lang="en-GB" sz="1800" b="0" i="0" kern="1200" cap="all" baseline="0" dirty="0" smtClean="0">
                <a:solidFill>
                  <a:srgbClr val="0098D7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828800" indent="0">
              <a:buNone/>
              <a:defRPr lang="en-US" sz="1000" b="0" i="0" kern="1200" cap="none" dirty="0">
                <a:solidFill>
                  <a:srgbClr val="949FB2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0" lvl="3" indent="0" algn="l" defTabSz="914400" rtl="0" eaLnBrk="1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/>
              <a:t>Fourth level</a:t>
            </a:r>
          </a:p>
          <a:p>
            <a:pPr marL="0" lvl="4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A8F850E2-1111-B203-FB6F-733121DEC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9575" y="6492875"/>
            <a:ext cx="2531867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511BE6-C729-47FD-A561-787D70889D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33668-5493-4246-881C-49DA8127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0"/>
            <a:ext cx="4312844" cy="6858000"/>
          </a:xfrm>
          <a:solidFill>
            <a:srgbClr val="162745">
              <a:alpha val="90000"/>
            </a:srgbClr>
          </a:solidFill>
        </p:spPr>
        <p:txBody>
          <a:bodyPr lIns="540000" tIns="1655999" rIns="144000" anchor="t">
            <a:normAutofit/>
          </a:bodyPr>
          <a:lstStyle>
            <a:lvl1pPr>
              <a:lnSpc>
                <a:spcPct val="100000"/>
              </a:lnSpc>
              <a:defRPr sz="24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024BD0-BE35-4F51-800A-50FD70C1A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0000" y="2546769"/>
            <a:ext cx="3443816" cy="1595967"/>
          </a:xfrm>
        </p:spPr>
        <p:txBody>
          <a:bodyPr lIns="0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09306" indent="0">
              <a:buFontTx/>
              <a:buNone/>
              <a:defRPr>
                <a:solidFill>
                  <a:schemeClr val="bg1"/>
                </a:solidFill>
              </a:defRPr>
            </a:lvl2pPr>
            <a:lvl3pPr marL="818612" indent="0">
              <a:buFontTx/>
              <a:buNone/>
              <a:defRPr>
                <a:solidFill>
                  <a:schemeClr val="bg1"/>
                </a:solidFill>
              </a:defRPr>
            </a:lvl3pPr>
            <a:lvl4pPr marL="1227917" indent="0">
              <a:buFontTx/>
              <a:buNone/>
              <a:defRPr>
                <a:solidFill>
                  <a:schemeClr val="bg1"/>
                </a:solidFill>
              </a:defRPr>
            </a:lvl4pPr>
            <a:lvl5pPr marL="16372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E"/>
          </a:p>
        </p:txBody>
      </p:sp>
      <p:pic>
        <p:nvPicPr>
          <p:cNvPr id="3" name="Image 10">
            <a:extLst>
              <a:ext uri="{FF2B5EF4-FFF2-40B4-BE49-F238E27FC236}">
                <a16:creationId xmlns:a16="http://schemas.microsoft.com/office/drawing/2014/main" id="{3B9359D3-DC5A-CE74-E83A-4933B7796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000" y="160731"/>
            <a:ext cx="1799957" cy="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 - COMPANY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0" y="557344"/>
            <a:ext cx="5617029" cy="720000"/>
          </a:xfrm>
          <a:prstGeom prst="rect">
            <a:avLst/>
          </a:prstGeom>
          <a:noFill/>
        </p:spPr>
        <p:txBody>
          <a:bodyPr wrap="square" lIns="216000" rtlCol="0" anchor="ctr">
            <a:noAutofit/>
          </a:bodyPr>
          <a:lstStyle/>
          <a:p>
            <a:endParaRPr lang="fr-BE" sz="2800" b="0" i="0" cap="all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0B629A1D-A26B-EA78-731D-5ECD2275B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9575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1897065"/>
            <a:ext cx="9072563" cy="4700587"/>
          </a:xfrm>
          <a:prstGeom prst="rect">
            <a:avLst/>
          </a:prstGeo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98502"/>
            <a:ext cx="9072563" cy="598487"/>
          </a:xfrm>
          <a:prstGeom prst="rect">
            <a:avLst/>
          </a:prstGeo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49275"/>
            <a:ext cx="9072563" cy="742950"/>
          </a:xfrm>
          <a:prstGeom prst="rect">
            <a:avLst/>
          </a:prstGeo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0" i="0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0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511BE6-C729-47FD-A561-787D70889D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384" y="1"/>
            <a:ext cx="3338317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024BD0-BE35-4F51-800A-50FD70C1A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0000" y="2546769"/>
            <a:ext cx="9394616" cy="1595967"/>
          </a:xfrm>
          <a:prstGeom prst="rect">
            <a:avLst/>
          </a:prstGeom>
        </p:spPr>
        <p:txBody>
          <a:bodyPr lIns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09306" indent="0">
              <a:buFontTx/>
              <a:buNone/>
              <a:defRPr>
                <a:solidFill>
                  <a:schemeClr val="bg1"/>
                </a:solidFill>
              </a:defRPr>
            </a:lvl2pPr>
            <a:lvl3pPr marL="818612" indent="0">
              <a:buFontTx/>
              <a:buNone/>
              <a:defRPr>
                <a:solidFill>
                  <a:schemeClr val="bg1"/>
                </a:solidFill>
              </a:defRPr>
            </a:lvl3pPr>
            <a:lvl4pPr marL="1227917" indent="0">
              <a:buFontTx/>
              <a:buNone/>
              <a:defRPr>
                <a:solidFill>
                  <a:schemeClr val="bg1"/>
                </a:solidFill>
              </a:defRPr>
            </a:lvl4pPr>
            <a:lvl5pPr marL="16372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B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996A86D-88AD-B293-F92F-6E98950B1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9575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Thermo King 2023. Strictly confidential.</a:t>
            </a:r>
            <a:endParaRPr lang="fr-BE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BF0DF41D-655F-BD01-0F45-F930DE20E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89" y="160731"/>
            <a:ext cx="1799957" cy="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P LIST - T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E2D7BD-5E95-451F-A7CB-70A70DB80A3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0" y="1294586"/>
            <a:ext cx="6096000" cy="5563414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A961A-A3A3-4965-9558-F1202F34D8B8}"/>
              </a:ext>
            </a:extLst>
          </p:cNvPr>
          <p:cNvSpPr/>
          <p:nvPr userDrawn="1"/>
        </p:nvSpPr>
        <p:spPr>
          <a:xfrm>
            <a:off x="918169" y="2224306"/>
            <a:ext cx="1509683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551" b="0" i="0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B84FD-82B1-4CA8-A98B-D90349BB8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BE"/>
              <a:t>Thermo King</a:t>
            </a:r>
            <a:r>
              <a:rPr lang="en-BE">
                <a:solidFill>
                  <a:schemeClr val="accent1"/>
                </a:solidFill>
              </a:rPr>
              <a:t> I </a:t>
            </a:r>
            <a:r>
              <a:rPr lang="en-BE"/>
              <a:t>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C8BF63F-6292-4EFA-AAF3-21ADCFE4B3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endParaRPr lang="en-B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AEBFD0-6000-4B57-8DE3-037F852F8C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3430" y="1830061"/>
            <a:ext cx="5280000" cy="4289467"/>
          </a:xfrm>
          <a:prstGeom prst="rect">
            <a:avLst/>
          </a:prstGeom>
        </p:spPr>
        <p:txBody>
          <a:bodyPr/>
          <a:lstStyle>
            <a:lvl1pPr marL="304815" indent="-304815">
              <a:buFont typeface="System Font Regular"/>
              <a:buChar char="—"/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714121" marR="0" lvl="1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Second level</a:t>
            </a:r>
          </a:p>
          <a:p>
            <a:pPr marL="1123428" marR="0" lvl="2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Third level</a:t>
            </a:r>
          </a:p>
          <a:p>
            <a:pPr marL="1532734" marR="0" lvl="3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Fourth level</a:t>
            </a:r>
          </a:p>
          <a:p>
            <a:pPr marL="1942040" marR="0" lvl="4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Fifth level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4EF049-68F9-30D7-19EC-7F381888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pos="5472">
          <p15:clr>
            <a:srgbClr val="FBAE40"/>
          </p15:clr>
        </p15:guide>
        <p15:guide id="3" pos="5184">
          <p15:clr>
            <a:srgbClr val="FBAE40"/>
          </p15:clr>
        </p15:guide>
        <p15:guide id="4" pos="4896">
          <p15:clr>
            <a:srgbClr val="FBAE40"/>
          </p15:clr>
        </p15:guide>
        <p15:guide id="5" pos="4608">
          <p15:clr>
            <a:srgbClr val="FBAE40"/>
          </p15:clr>
        </p15:guide>
        <p15:guide id="6" pos="4320">
          <p15:clr>
            <a:srgbClr val="FBAE40"/>
          </p15:clr>
        </p15:guide>
        <p15:guide id="7" pos="4032">
          <p15:clr>
            <a:srgbClr val="FBAE40"/>
          </p15:clr>
        </p15:guide>
        <p15:guide id="8" pos="3744">
          <p15:clr>
            <a:srgbClr val="FBAE40"/>
          </p15:clr>
        </p15:guide>
        <p15:guide id="9" pos="3480">
          <p15:clr>
            <a:srgbClr val="FBAE40"/>
          </p15:clr>
        </p15:guide>
        <p15:guide id="10" pos="3172">
          <p15:clr>
            <a:srgbClr val="FBAE40"/>
          </p15:clr>
        </p15:guide>
        <p15:guide id="11" pos="2868">
          <p15:clr>
            <a:srgbClr val="FBAE40"/>
          </p15:clr>
        </p15:guide>
        <p15:guide id="12" pos="2592">
          <p15:clr>
            <a:srgbClr val="FBAE40"/>
          </p15:clr>
        </p15:guide>
        <p15:guide id="13" pos="2304">
          <p15:clr>
            <a:srgbClr val="FBAE40"/>
          </p15:clr>
        </p15:guide>
        <p15:guide id="14" pos="2016">
          <p15:clr>
            <a:srgbClr val="FBAE40"/>
          </p15:clr>
        </p15:guide>
        <p15:guide id="15" pos="1728">
          <p15:clr>
            <a:srgbClr val="FBAE40"/>
          </p15:clr>
        </p15:guide>
        <p15:guide id="16" pos="1436">
          <p15:clr>
            <a:srgbClr val="FBAE40"/>
          </p15:clr>
        </p15:guide>
        <p15:guide id="17" pos="1152">
          <p15:clr>
            <a:srgbClr val="FBAE40"/>
          </p15:clr>
        </p15:guide>
        <p15:guide id="18" pos="864">
          <p15:clr>
            <a:srgbClr val="FBAE40"/>
          </p15:clr>
        </p15:guide>
        <p15:guide id="19" pos="576">
          <p15:clr>
            <a:srgbClr val="FBAE40"/>
          </p15:clr>
        </p15:guide>
        <p15:guide id="20" pos="6048">
          <p15:clr>
            <a:srgbClr val="FBAE40"/>
          </p15:clr>
        </p15:guide>
        <p15:guide id="21" pos="6336">
          <p15:clr>
            <a:srgbClr val="FBAE40"/>
          </p15:clr>
        </p15:guide>
        <p15:guide id="22" pos="6645">
          <p15:clr>
            <a:srgbClr val="FBAE40"/>
          </p15:clr>
        </p15:guide>
        <p15:guide id="23" pos="6912">
          <p15:clr>
            <a:srgbClr val="FBAE40"/>
          </p15:clr>
        </p15:guide>
        <p15:guide id="24" pos="7200">
          <p15:clr>
            <a:srgbClr val="FBAE40"/>
          </p15:clr>
        </p15:guide>
        <p15:guide id="25" pos="7484">
          <p15:clr>
            <a:srgbClr val="FBAE40"/>
          </p15:clr>
        </p15:guide>
        <p15:guide id="26" pos="7772">
          <p15:clr>
            <a:srgbClr val="FBAE40"/>
          </p15:clr>
        </p15:guide>
        <p15:guide id="27" pos="8060">
          <p15:clr>
            <a:srgbClr val="FBAE40"/>
          </p15:clr>
        </p15:guide>
        <p15:guide id="28" pos="8348">
          <p15:clr>
            <a:srgbClr val="FBAE40"/>
          </p15:clr>
        </p15:guide>
        <p15:guide id="29" pos="8640">
          <p15:clr>
            <a:srgbClr val="FBAE40"/>
          </p15:clr>
        </p15:guide>
        <p15:guide id="30" pos="8924">
          <p15:clr>
            <a:srgbClr val="FBAE40"/>
          </p15:clr>
        </p15:guide>
        <p15:guide id="31" pos="9212">
          <p15:clr>
            <a:srgbClr val="FBAE40"/>
          </p15:clr>
        </p15:guide>
        <p15:guide id="32" pos="9500">
          <p15:clr>
            <a:srgbClr val="FBAE40"/>
          </p15:clr>
        </p15:guide>
        <p15:guide id="33" pos="9788">
          <p15:clr>
            <a:srgbClr val="FBAE40"/>
          </p15:clr>
        </p15:guide>
        <p15:guide id="34" pos="10080">
          <p15:clr>
            <a:srgbClr val="FBAE40"/>
          </p15:clr>
        </p15:guide>
        <p15:guide id="35" pos="10364">
          <p15:clr>
            <a:srgbClr val="FBAE40"/>
          </p15:clr>
        </p15:guide>
        <p15:guide id="36" pos="10656">
          <p15:clr>
            <a:srgbClr val="FBAE40"/>
          </p15:clr>
        </p15:guide>
        <p15:guide id="37" pos="10936">
          <p15:clr>
            <a:srgbClr val="FBAE40"/>
          </p15:clr>
        </p15:guide>
        <p15:guide id="38" orient="horz" pos="2963">
          <p15:clr>
            <a:srgbClr val="FBAE40"/>
          </p15:clr>
        </p15:guide>
        <p15:guide id="39" orient="horz" pos="2709">
          <p15:clr>
            <a:srgbClr val="FBAE40"/>
          </p15:clr>
        </p15:guide>
        <p15:guide id="40" orient="horz" pos="2451">
          <p15:clr>
            <a:srgbClr val="FBAE40"/>
          </p15:clr>
        </p15:guide>
        <p15:guide id="41" orient="horz" pos="2200">
          <p15:clr>
            <a:srgbClr val="FBAE40"/>
          </p15:clr>
        </p15:guide>
        <p15:guide id="42" orient="horz" pos="1939">
          <p15:clr>
            <a:srgbClr val="FBAE40"/>
          </p15:clr>
        </p15:guide>
        <p15:guide id="43" orient="horz" pos="1678">
          <p15:clr>
            <a:srgbClr val="FBAE40"/>
          </p15:clr>
        </p15:guide>
        <p15:guide id="44" orient="horz" pos="1420">
          <p15:clr>
            <a:srgbClr val="FBAE40"/>
          </p15:clr>
        </p15:guide>
        <p15:guide id="45" orient="horz" pos="1166">
          <p15:clr>
            <a:srgbClr val="FBAE40"/>
          </p15:clr>
        </p15:guide>
        <p15:guide id="46" orient="horz" pos="904">
          <p15:clr>
            <a:srgbClr val="FBAE40"/>
          </p15:clr>
        </p15:guide>
        <p15:guide id="47" orient="horz" pos="3225">
          <p15:clr>
            <a:srgbClr val="FBAE40"/>
          </p15:clr>
        </p15:guide>
        <p15:guide id="48" orient="horz" pos="3479">
          <p15:clr>
            <a:srgbClr val="FBAE40"/>
          </p15:clr>
        </p15:guide>
        <p15:guide id="49" orient="horz" pos="3744">
          <p15:clr>
            <a:srgbClr val="FBAE40"/>
          </p15:clr>
        </p15:guide>
        <p15:guide id="50" orient="horz" pos="3998">
          <p15:clr>
            <a:srgbClr val="FBAE40"/>
          </p15:clr>
        </p15:guide>
        <p15:guide id="51" orient="horz" pos="4259">
          <p15:clr>
            <a:srgbClr val="FBAE40"/>
          </p15:clr>
        </p15:guide>
        <p15:guide id="52" orient="horz" pos="4514">
          <p15:clr>
            <a:srgbClr val="FBAE40"/>
          </p15:clr>
        </p15:guide>
        <p15:guide id="53" orient="horz" pos="4772">
          <p15:clr>
            <a:srgbClr val="FBAE40"/>
          </p15:clr>
        </p15:guide>
        <p15:guide id="54" orient="horz" pos="5029">
          <p15:clr>
            <a:srgbClr val="FBAE40"/>
          </p15:clr>
        </p15:guide>
        <p15:guide id="55" orient="horz" pos="52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571742"/>
            <a:ext cx="4944288" cy="453791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867">
                <a:solidFill>
                  <a:srgbClr val="000000"/>
                </a:solidFill>
              </a:defRPr>
            </a:lvl1pPr>
            <a:lvl2pPr marL="403622" indent="-204653">
              <a:defRPr sz="1867">
                <a:solidFill>
                  <a:srgbClr val="000000"/>
                </a:solidFill>
              </a:defRPr>
            </a:lvl2pPr>
            <a:lvl3pPr>
              <a:defRPr sz="1867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</a:lstStyle>
          <a:p>
            <a:pPr marL="0" marR="0" lvl="0" indent="0" algn="l" defTabSz="818612" rtl="0" eaLnBrk="1" fontAlgn="auto" latinLnBrk="0" hangingPunct="1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Clr>
                <a:srgbClr val="0098D7"/>
              </a:buClr>
              <a:buSzTx/>
              <a:buFont typeface="System Font Regular"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714121" marR="0" lvl="1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Second level</a:t>
            </a:r>
          </a:p>
          <a:p>
            <a:pPr marL="1123428" marR="0" lvl="2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Third level</a:t>
            </a:r>
          </a:p>
          <a:p>
            <a:pPr marL="1532734" marR="0" lvl="3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Fourth level</a:t>
            </a:r>
          </a:p>
          <a:p>
            <a:pPr marL="1942040" marR="0" lvl="4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Fifth level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3659C-0908-4373-B02A-202ABD20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/>
              <a:t>Thermo King</a:t>
            </a:r>
            <a:r>
              <a:rPr lang="en-BE">
                <a:solidFill>
                  <a:schemeClr val="accent1"/>
                </a:solidFill>
              </a:rPr>
              <a:t> I </a:t>
            </a:r>
            <a:r>
              <a:rPr lang="en-BE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30F7-A885-4F90-A867-2B8E057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fld id="{B5D8C65D-F6DE-4387-A1A9-A2A5363947A2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596FB4-A179-D591-C040-0270A729FF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34912" y="1571742"/>
            <a:ext cx="4944288" cy="453791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867">
                <a:solidFill>
                  <a:srgbClr val="000000"/>
                </a:solidFill>
              </a:defRPr>
            </a:lvl1pPr>
            <a:lvl2pPr marL="403622" indent="-204653">
              <a:defRPr sz="1867">
                <a:solidFill>
                  <a:srgbClr val="000000"/>
                </a:solidFill>
              </a:defRPr>
            </a:lvl2pPr>
            <a:lvl3pPr>
              <a:defRPr sz="1867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</a:lstStyle>
          <a:p>
            <a:pPr marL="0" marR="0" lvl="0" indent="0" algn="l" defTabSz="818612" rtl="0" eaLnBrk="1" fontAlgn="auto" latinLnBrk="0" hangingPunct="1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Clr>
                <a:srgbClr val="0098D7"/>
              </a:buClr>
              <a:buSzTx/>
              <a:buFont typeface="System Font Regular"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Click to edit Master text styles</a:t>
            </a:r>
          </a:p>
          <a:p>
            <a:pPr marL="714121" marR="0" lvl="1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Second level</a:t>
            </a:r>
          </a:p>
          <a:p>
            <a:pPr marL="1123428" marR="0" lvl="2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Third level</a:t>
            </a:r>
          </a:p>
          <a:p>
            <a:pPr marL="1532734" marR="0" lvl="3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Fourth level</a:t>
            </a:r>
          </a:p>
          <a:p>
            <a:pPr marL="1942040" marR="0" lvl="4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98D7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Fifth level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7F38D6E-CEBF-74A8-6748-41F3EF43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01">
          <p15:clr>
            <a:srgbClr val="FBAE40"/>
          </p15:clr>
        </p15:guide>
        <p15:guide id="2" pos="588">
          <p15:clr>
            <a:srgbClr val="FBAE40"/>
          </p15:clr>
        </p15:guide>
        <p15:guide id="3" pos="10932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T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3659C-0908-4373-B02A-202ABD20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/>
              <a:t>Thermo King</a:t>
            </a:r>
            <a:r>
              <a:rPr lang="en-BE">
                <a:solidFill>
                  <a:schemeClr val="accent1"/>
                </a:solidFill>
              </a:rPr>
              <a:t> I </a:t>
            </a:r>
            <a:r>
              <a:rPr lang="en-BE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30F7-A885-4F90-A867-2B8E057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fld id="{B5D8C65D-F6DE-4387-A1A9-A2A5363947A2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3EBBBA-2C4B-7015-E7EF-31F811728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71742"/>
            <a:ext cx="11259575" cy="453791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867">
                <a:solidFill>
                  <a:srgbClr val="000000"/>
                </a:solidFill>
              </a:defRPr>
            </a:lvl1pPr>
            <a:lvl2pPr marL="403622" indent="-204653">
              <a:defRPr sz="1867">
                <a:solidFill>
                  <a:srgbClr val="000000"/>
                </a:solidFill>
              </a:defRPr>
            </a:lvl2pPr>
            <a:lvl3pPr>
              <a:defRPr sz="1867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714121" marR="0" lvl="1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Second level</a:t>
            </a:r>
          </a:p>
          <a:p>
            <a:pPr marL="1123428" marR="0" lvl="2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Third level</a:t>
            </a:r>
          </a:p>
          <a:p>
            <a:pPr marL="1532734" marR="0" lvl="3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Fourth level</a:t>
            </a:r>
          </a:p>
          <a:p>
            <a:pPr marL="1942040" marR="0" lvl="4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Fifth level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CD1E4-5E31-1691-1E0A-5822291D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01">
          <p15:clr>
            <a:srgbClr val="FBAE40"/>
          </p15:clr>
        </p15:guide>
        <p15:guide id="2" pos="589">
          <p15:clr>
            <a:srgbClr val="FBAE40"/>
          </p15:clr>
        </p15:guide>
        <p15:guide id="3" pos="10932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571742"/>
            <a:ext cx="11259575" cy="4537919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867">
                <a:solidFill>
                  <a:srgbClr val="000000"/>
                </a:solidFill>
              </a:defRPr>
            </a:lvl1pPr>
            <a:lvl2pPr marL="403622" indent="-204653">
              <a:defRPr sz="1867">
                <a:solidFill>
                  <a:srgbClr val="000000"/>
                </a:solidFill>
              </a:defRPr>
            </a:lvl2pPr>
            <a:lvl3pPr>
              <a:defRPr sz="1867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marL="714121" marR="0" lvl="1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Second level</a:t>
            </a:r>
          </a:p>
          <a:p>
            <a:pPr marL="1123428" marR="0" lvl="2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Third level</a:t>
            </a:r>
          </a:p>
          <a:p>
            <a:pPr marL="1532734" marR="0" lvl="3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Fourth level</a:t>
            </a:r>
          </a:p>
          <a:p>
            <a:pPr marL="1942040" marR="0" lvl="4" indent="-304815" algn="l" defTabSz="818612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86D3"/>
              </a:buClr>
              <a:buSzTx/>
              <a:buFont typeface="Apple Symbols" panose="02000000000000000000" pitchFamily="2" charset="-79"/>
              <a:buChar char="⎻"/>
              <a:tabLst/>
              <a:defRPr/>
            </a:pP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Fifth level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3659C-0908-4373-B02A-202ABD20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/>
              <a:t>Thermo King</a:t>
            </a:r>
            <a:r>
              <a:rPr lang="en-BE">
                <a:solidFill>
                  <a:schemeClr val="accent1"/>
                </a:solidFill>
              </a:rPr>
              <a:t> I </a:t>
            </a:r>
            <a:r>
              <a:rPr lang="en-BE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30F7-A885-4F90-A867-2B8E057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fld id="{B5D8C65D-F6DE-4387-A1A9-A2A5363947A2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3E0C2C-93D2-60FD-C0E7-9B250C20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01">
          <p15:clr>
            <a:srgbClr val="FBAE40"/>
          </p15:clr>
        </p15:guide>
        <p15:guide id="2" pos="588">
          <p15:clr>
            <a:srgbClr val="FBAE40"/>
          </p15:clr>
        </p15:guide>
        <p15:guide id="3" pos="10932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- T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3C55D8-BB7B-9B58-A028-5911E1C68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30F7-A885-4F90-A867-2B8E057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</a:defRPr>
            </a:lvl1pPr>
          </a:lstStyle>
          <a:p>
            <a:fld id="{B5D8C65D-F6DE-4387-A1A9-A2A5363947A2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E14AD-B601-6712-2305-B549DB18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2409712"/>
            <a:ext cx="11463453" cy="200092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9F43764-581D-786F-FC6F-271BDB7C2D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57E45B5F-D2C1-2B4B-B9A8-743F5B0E3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89" y="160731"/>
            <a:ext cx="1799957" cy="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01">
          <p15:clr>
            <a:srgbClr val="FBAE40"/>
          </p15:clr>
        </p15:guide>
        <p15:guide id="2" pos="589">
          <p15:clr>
            <a:srgbClr val="FBAE40"/>
          </p15:clr>
        </p15:guide>
        <p15:guide id="3" pos="10932">
          <p15:clr>
            <a:srgbClr val="FBAE40"/>
          </p15:clr>
        </p15:guide>
        <p15:guide id="4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0" i="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0" i="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89" y="160731"/>
            <a:ext cx="1799957" cy="25453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99575" y="6492875"/>
            <a:ext cx="2531867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0381A4-9865-7C95-4D58-CDBCE4183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1672683"/>
            <a:ext cx="11463454" cy="450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</a:t>
            </a:r>
            <a:r>
              <a:rPr lang="en-GB" dirty="0"/>
              <a:t>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E80A581-E3ED-F3A7-73EE-99AA52A0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574586"/>
            <a:ext cx="11463453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8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  <p:sldLayoutId id="214748378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0" i="0" kern="1200">
          <a:solidFill>
            <a:schemeClr val="bg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sv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.europe@thermoking.com?subject=TK%20presentation%20feedback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F0EF1D-C186-DC81-58F4-4B9624A8FF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91136E-899F-BE4E-B42D-130AF7E7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188000"/>
          <a:lstStyle/>
          <a:p>
            <a:r>
              <a:rPr lang="en-US" dirty="0">
                <a:latin typeface="Segoe UI Semibold"/>
                <a:cs typeface="Segoe UI Semibold"/>
              </a:rPr>
              <a:t>E-COOLPAC</a:t>
            </a:r>
            <a:br>
              <a:rPr lang="en-US" dirty="0">
                <a:latin typeface="Segoe UI Semibold"/>
                <a:cs typeface="Segoe UI Semibold"/>
              </a:rPr>
            </a:br>
            <a:br>
              <a:rPr lang="en-US" dirty="0">
                <a:latin typeface="Segoe UI Semibold"/>
                <a:cs typeface="Segoe UI Semibold"/>
              </a:rPr>
            </a:br>
            <a:r>
              <a:rPr lang="en-US" dirty="0">
                <a:latin typeface="Segoe UI Semibold"/>
                <a:cs typeface="Segoe UI Semibold"/>
              </a:rPr>
              <a:t>Modular battery solution for Truck, Trailer &amp; Marine</a:t>
            </a:r>
            <a:br>
              <a:rPr lang="en-US" dirty="0">
                <a:latin typeface="Segoe UI Semibold"/>
                <a:cs typeface="Segoe UI Semibold"/>
              </a:rPr>
            </a:br>
            <a:br>
              <a:rPr lang="en-US" dirty="0">
                <a:latin typeface="Segoe UI Semibold"/>
                <a:cs typeface="Segoe UI Semibold"/>
              </a:rPr>
            </a:br>
            <a:br>
              <a:rPr lang="en-US" dirty="0">
                <a:latin typeface="Segoe UI Semibold"/>
                <a:cs typeface="Segoe UI Semibold"/>
              </a:rPr>
            </a:br>
            <a:r>
              <a:rPr lang="en-US" dirty="0">
                <a:latin typeface="Segoe UI Semibold"/>
                <a:cs typeface="Segoe UI Semibold"/>
              </a:rPr>
              <a:t>In partnership with AKSA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FD2B832-BAA1-B7F3-1477-D91DE9E047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48" y="4573405"/>
            <a:ext cx="3216894" cy="1240636"/>
          </a:xfrm>
          <a:prstGeom prst="rect">
            <a:avLst/>
          </a:prstGeom>
        </p:spPr>
      </p:pic>
      <p:pic>
        <p:nvPicPr>
          <p:cNvPr id="13" name="Image 10">
            <a:extLst>
              <a:ext uri="{FF2B5EF4-FFF2-40B4-BE49-F238E27FC236}">
                <a16:creationId xmlns:a16="http://schemas.microsoft.com/office/drawing/2014/main" id="{D0168DED-FC42-B5B9-F1DE-068B12431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134" y="537248"/>
            <a:ext cx="1799957" cy="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2AFEF61-9198-5AC4-CECE-A212B5B3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86" y="5038881"/>
            <a:ext cx="3724985" cy="789890"/>
          </a:xfrm>
        </p:spPr>
        <p:txBody>
          <a:bodyPr vert="horz" lIns="0" tIns="30480" rIns="60960" bIns="30480" rtlCol="0" anchor="t">
            <a:normAutofit/>
          </a:bodyPr>
          <a:lstStyle/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Full electric solution </a:t>
            </a:r>
            <a:r>
              <a:rPr lang="en-US" sz="1400" b="1" dirty="0">
                <a:solidFill>
                  <a:schemeClr val="tx1"/>
                </a:solidFill>
              </a:rPr>
              <a:t>&lt;10 kW </a:t>
            </a:r>
            <a:r>
              <a:rPr lang="en-US" sz="1400" dirty="0">
                <a:solidFill>
                  <a:schemeClr val="tx1"/>
                </a:solidFill>
              </a:rPr>
              <a:t>refrigeration</a:t>
            </a:r>
          </a:p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Diesel engine</a:t>
            </a: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cs typeface="Segoe UI" panose="020B0502040204020203" pitchFamily="34" charset="0"/>
              </a:rPr>
              <a:t>back-up</a:t>
            </a:r>
            <a:r>
              <a:rPr lang="en-US" sz="14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(if battery empty)</a:t>
            </a:r>
          </a:p>
          <a:p>
            <a:endParaRPr lang="en-US" sz="1400" dirty="0"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A8D9C-17F8-BBC5-C976-21138D0BE6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61" y="2439713"/>
            <a:ext cx="2512318" cy="271824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66E4171-06EB-6305-B2A7-D3BBB50FDC46}"/>
              </a:ext>
            </a:extLst>
          </p:cNvPr>
          <p:cNvSpPr txBox="1">
            <a:spLocks/>
          </p:cNvSpPr>
          <p:nvPr/>
        </p:nvSpPr>
        <p:spPr>
          <a:xfrm>
            <a:off x="4180461" y="5038881"/>
            <a:ext cx="3856247" cy="851647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indent="0" defTabSz="1227856">
              <a:lnSpc>
                <a:spcPct val="5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3200" b="0" i="0">
                <a:solidFill>
                  <a:srgbClr val="000000"/>
                </a:solidFill>
                <a:latin typeface="Segoe UI" panose="020B0502040204020203" pitchFamily="34" charset="0"/>
                <a:cs typeface="Segoe UI"/>
              </a:defRPr>
            </a:lvl1pPr>
            <a:lvl2pPr marL="605402" indent="-306964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2pPr>
            <a:lvl3pPr marL="1685058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3pPr>
            <a:lvl4pPr marL="2298986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4pPr>
            <a:lvl5pPr marL="2912914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5pPr>
            <a:lvl6pPr marL="3376606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6pPr>
            <a:lvl7pPr marL="3990534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7pPr>
            <a:lvl8pPr marL="4604462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8pPr>
            <a:lvl9pPr marL="5218390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9pPr>
          </a:lstStyle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Full electric solution </a:t>
            </a:r>
            <a:r>
              <a:rPr lang="en-US" sz="1400" b="1" dirty="0">
                <a:solidFill>
                  <a:schemeClr val="tx1"/>
                </a:solidFill>
                <a:cs typeface="+mn-cs"/>
              </a:rPr>
              <a:t>&lt;10 kW 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refrigeration</a:t>
            </a:r>
          </a:p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b="1" dirty="0">
                <a:solidFill>
                  <a:schemeClr val="tx1"/>
                </a:solidFill>
                <a:cs typeface="+mn-cs"/>
              </a:rPr>
              <a:t>Lightest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solution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BEAB563-6D99-C580-FADB-D752613A8757}"/>
              </a:ext>
            </a:extLst>
          </p:cNvPr>
          <p:cNvSpPr txBox="1">
            <a:spLocks/>
          </p:cNvSpPr>
          <p:nvPr/>
        </p:nvSpPr>
        <p:spPr>
          <a:xfrm>
            <a:off x="8240485" y="5038881"/>
            <a:ext cx="3759459" cy="851647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Full electric unit </a:t>
            </a:r>
            <a:r>
              <a:rPr lang="en-US" sz="1400" b="1" dirty="0">
                <a:solidFill>
                  <a:schemeClr val="tx1"/>
                </a:solidFill>
              </a:rPr>
              <a:t>&gt;10 kW </a:t>
            </a:r>
            <a:r>
              <a:rPr lang="en-US" sz="1400" dirty="0">
                <a:solidFill>
                  <a:schemeClr val="tx1"/>
                </a:solidFill>
              </a:rPr>
              <a:t>refrigeration</a:t>
            </a:r>
          </a:p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b="1" dirty="0">
                <a:solidFill>
                  <a:schemeClr val="tx1"/>
                </a:solidFill>
              </a:rPr>
              <a:t>Most powerful &amp; efficient </a:t>
            </a:r>
            <a:r>
              <a:rPr lang="en-US" sz="1400" dirty="0">
                <a:solidFill>
                  <a:schemeClr val="tx1"/>
                </a:solidFill>
              </a:rPr>
              <a:t>solution</a:t>
            </a:r>
            <a:endParaRPr lang="en-US" sz="1400" dirty="0">
              <a:solidFill>
                <a:schemeClr val="tx1"/>
              </a:solidFill>
              <a:cs typeface="Segoe UI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B1106CF-58E5-B0D4-E405-D9571EB49E8D}"/>
              </a:ext>
            </a:extLst>
          </p:cNvPr>
          <p:cNvSpPr txBox="1">
            <a:spLocks/>
          </p:cNvSpPr>
          <p:nvPr/>
        </p:nvSpPr>
        <p:spPr>
          <a:xfrm>
            <a:off x="2022147" y="1957036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SP TRUCK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AFA626B-D0DD-D6D6-00F6-C9A5C352CC5B}"/>
              </a:ext>
            </a:extLst>
          </p:cNvPr>
          <p:cNvSpPr txBox="1">
            <a:spLocks/>
          </p:cNvSpPr>
          <p:nvPr/>
        </p:nvSpPr>
        <p:spPr>
          <a:xfrm>
            <a:off x="5649532" y="1962166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VP TRUCK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04082772-AE7B-29A4-B3AB-67342A863F93}"/>
              </a:ext>
            </a:extLst>
          </p:cNvPr>
          <p:cNvSpPr txBox="1">
            <a:spLocks/>
          </p:cNvSpPr>
          <p:nvPr/>
        </p:nvSpPr>
        <p:spPr>
          <a:xfrm>
            <a:off x="9547762" y="1962165"/>
            <a:ext cx="1144903" cy="41933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FRIGOBLOCK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6CC4D-1520-26E0-E6DE-05952EF22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335" y="2280195"/>
            <a:ext cx="2512318" cy="2688860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782825F6-0504-1920-EF63-18D9A17D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electric unit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E089F8-F950-67A3-8256-F6DBD3B201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813" y="2439713"/>
            <a:ext cx="2512318" cy="271824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52B80B-D28C-7AED-F3F8-268AD7E31724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0A5746-860C-FA39-2736-5F1E9ECAF096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2000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0585A34-51B1-C09B-E96F-DCE6BE94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unit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93753A-D678-93BC-F06D-C7415A347D50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0417ADD-8F48-910E-D2FA-FDA366EB8009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448C8A0-993D-CE40-3314-1BCF3C13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91" y="5038880"/>
            <a:ext cx="8591249" cy="1155731"/>
          </a:xfrm>
        </p:spPr>
        <p:txBody>
          <a:bodyPr vert="horz" lIns="0" tIns="30480" rIns="60960" bIns="30480" rtlCol="0" anchor="t">
            <a:noAutofit/>
          </a:bodyPr>
          <a:lstStyle/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The E-COOLPAC delivers an AC output and powers the refrigeration unit on stand-by mode. </a:t>
            </a:r>
          </a:p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The E-COOLPAC is charged by grid power.</a:t>
            </a:r>
          </a:p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b="1" dirty="0">
                <a:solidFill>
                  <a:schemeClr val="tx1"/>
                </a:solidFill>
              </a:rPr>
              <a:t>Diesel</a:t>
            </a:r>
            <a:r>
              <a:rPr lang="en-US" sz="1400" dirty="0">
                <a:solidFill>
                  <a:schemeClr val="tx1"/>
                </a:solidFill>
              </a:rPr>
              <a:t> engine (outside city) + </a:t>
            </a:r>
            <a:r>
              <a:rPr lang="en-US" sz="1400" b="1" dirty="0">
                <a:solidFill>
                  <a:schemeClr val="tx1"/>
                </a:solidFill>
              </a:rPr>
              <a:t>Battery</a:t>
            </a:r>
            <a:r>
              <a:rPr lang="en-US" sz="1400" dirty="0">
                <a:solidFill>
                  <a:schemeClr val="tx1"/>
                </a:solidFill>
              </a:rPr>
              <a:t> pack (inside city)</a:t>
            </a:r>
          </a:p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Hybrid trailers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9B061-B682-E35D-40D3-E80B9D39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226" y="2381502"/>
            <a:ext cx="8060210" cy="2260789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FBD0263-CDB4-7125-70C7-9B0B261B0043}"/>
              </a:ext>
            </a:extLst>
          </p:cNvPr>
          <p:cNvSpPr txBox="1">
            <a:spLocks/>
          </p:cNvSpPr>
          <p:nvPr/>
        </p:nvSpPr>
        <p:spPr>
          <a:xfrm>
            <a:off x="492120" y="1625811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TRAILER</a:t>
            </a:r>
          </a:p>
        </p:txBody>
      </p:sp>
    </p:spTree>
    <p:extLst>
      <p:ext uri="{BB962C8B-B14F-4D97-AF65-F5344CB8AC3E}">
        <p14:creationId xmlns:p14="http://schemas.microsoft.com/office/powerpoint/2010/main" val="32244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D876D-2D36-BFA7-DBC9-AB60313E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845B037-96CC-FE8A-1256-8A9B1AD1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5292496"/>
            <a:ext cx="3046802" cy="1143273"/>
          </a:xfrm>
        </p:spPr>
        <p:txBody>
          <a:bodyPr vert="horz" lIns="0" tIns="30480" rIns="60960" bIns="30480" rtlCol="0" anchor="t">
            <a:normAutofit/>
          </a:bodyPr>
          <a:lstStyle/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b="1" dirty="0">
                <a:solidFill>
                  <a:schemeClr val="tx1"/>
                </a:solidFill>
              </a:rPr>
              <a:t>Diesel</a:t>
            </a:r>
            <a:r>
              <a:rPr lang="en-US" sz="1400" dirty="0">
                <a:solidFill>
                  <a:schemeClr val="tx1"/>
                </a:solidFill>
              </a:rPr>
              <a:t> engine (outside city) + </a:t>
            </a:r>
            <a:r>
              <a:rPr lang="en-US" sz="1400" b="1" dirty="0">
                <a:solidFill>
                  <a:schemeClr val="tx1"/>
                </a:solidFill>
              </a:rPr>
              <a:t>Battery</a:t>
            </a:r>
            <a:r>
              <a:rPr lang="en-US" sz="1400" dirty="0">
                <a:solidFill>
                  <a:schemeClr val="tx1"/>
                </a:solidFill>
              </a:rPr>
              <a:t> pack (inside city)</a:t>
            </a:r>
          </a:p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Hybrid Trucks</a:t>
            </a:r>
            <a:endParaRPr lang="en-US" sz="1400" dirty="0">
              <a:solidFill>
                <a:schemeClr val="tx1"/>
              </a:solidFill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35D86-EB9A-0512-86FF-C4200207B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25" y="2531812"/>
            <a:ext cx="2464705" cy="2666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F8840-E31B-DB6C-5D7A-22C6E8822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1934" y="2520855"/>
            <a:ext cx="2313663" cy="2666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5E8548-3FEC-3967-D386-E358E78B9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54297"/>
          <a:stretch/>
        </p:blipFill>
        <p:spPr>
          <a:xfrm>
            <a:off x="8326447" y="2579238"/>
            <a:ext cx="2407709" cy="234238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9186F88-328A-B015-F398-7BA9F6805800}"/>
              </a:ext>
            </a:extLst>
          </p:cNvPr>
          <p:cNvSpPr txBox="1">
            <a:spLocks/>
          </p:cNvSpPr>
          <p:nvPr/>
        </p:nvSpPr>
        <p:spPr>
          <a:xfrm>
            <a:off x="3804406" y="5258562"/>
            <a:ext cx="3967566" cy="852969"/>
          </a:xfrm>
          <a:prstGeom prst="rect">
            <a:avLst/>
          </a:prstGeom>
        </p:spPr>
        <p:txBody>
          <a:bodyPr vert="horz" lIns="0" tIns="30480" rIns="60960" bIns="30480" rtlCol="0" anchor="t">
            <a:noAutofit/>
          </a:bodyPr>
          <a:lstStyle>
            <a:lvl1pPr indent="0" defTabSz="1227856">
              <a:lnSpc>
                <a:spcPct val="5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3200" b="0" i="0">
                <a:solidFill>
                  <a:srgbClr val="000000"/>
                </a:solidFill>
                <a:latin typeface="Segoe UI" panose="020B0502040204020203" pitchFamily="34" charset="0"/>
                <a:cs typeface="Segoe UI"/>
              </a:defRPr>
            </a:lvl1pPr>
            <a:lvl2pPr marL="605402" indent="-306964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2pPr>
            <a:lvl3pPr marL="1685058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3pPr>
            <a:lvl4pPr marL="2298986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4pPr>
            <a:lvl5pPr marL="2912914" indent="-457200" defTabSz="1227856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>
                <a:solidFill>
                  <a:srgbClr val="000000"/>
                </a:solidFill>
                <a:latin typeface="Segoe UI" panose="020B0502040204020203" pitchFamily="34" charset="0"/>
              </a:defRPr>
            </a:lvl5pPr>
            <a:lvl6pPr marL="3376606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6pPr>
            <a:lvl7pPr marL="3990534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7pPr>
            <a:lvl8pPr marL="4604462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8pPr>
            <a:lvl9pPr marL="5218390" indent="-306964" defTabSz="1227856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/>
            </a:lvl9pPr>
          </a:lstStyle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Vehicle road </a:t>
            </a:r>
            <a:r>
              <a:rPr lang="en-US" sz="1400" b="1" dirty="0">
                <a:solidFill>
                  <a:schemeClr val="tx1"/>
                </a:solidFill>
                <a:cs typeface="+mn-cs"/>
              </a:rPr>
              <a:t>compressor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(truck drive) + </a:t>
            </a:r>
            <a:br>
              <a:rPr lang="en-US" sz="1400" dirty="0">
                <a:solidFill>
                  <a:schemeClr val="tx1"/>
                </a:solidFill>
                <a:cs typeface="+mn-cs"/>
              </a:rPr>
            </a:br>
            <a:r>
              <a:rPr lang="en-US" sz="1400" b="1" dirty="0">
                <a:solidFill>
                  <a:schemeClr val="tx1"/>
                </a:solidFill>
                <a:cs typeface="+mn-cs"/>
              </a:rPr>
              <a:t>Battery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pack (hold-over deliveries, engine off)</a:t>
            </a:r>
          </a:p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No need for truck idling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C3D1905-4598-5004-60C2-EF6BC09428FC}"/>
              </a:ext>
            </a:extLst>
          </p:cNvPr>
          <p:cNvSpPr txBox="1">
            <a:spLocks/>
          </p:cNvSpPr>
          <p:nvPr/>
        </p:nvSpPr>
        <p:spPr>
          <a:xfrm>
            <a:off x="7884115" y="5256814"/>
            <a:ext cx="4164791" cy="937237"/>
          </a:xfrm>
          <a:prstGeom prst="rect">
            <a:avLst/>
          </a:prstGeom>
        </p:spPr>
        <p:txBody>
          <a:bodyPr vert="horz" lIns="0" tIns="30480" rIns="60960" bIns="30480" rtlCol="0" anchor="t">
            <a:no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b="1" dirty="0">
                <a:solidFill>
                  <a:schemeClr val="tx1"/>
                </a:solidFill>
              </a:rPr>
              <a:t>Alternator </a:t>
            </a:r>
            <a:r>
              <a:rPr lang="en-US" sz="1400" dirty="0">
                <a:solidFill>
                  <a:schemeClr val="tx1"/>
                </a:solidFill>
              </a:rPr>
              <a:t>power (truck drive) + </a:t>
            </a:r>
            <a:r>
              <a:rPr lang="en-US" sz="1400" b="1" dirty="0">
                <a:solidFill>
                  <a:schemeClr val="tx1"/>
                </a:solidFill>
              </a:rPr>
              <a:t>Battery</a:t>
            </a:r>
            <a:r>
              <a:rPr lang="en-US" sz="1400" dirty="0">
                <a:solidFill>
                  <a:schemeClr val="tx1"/>
                </a:solidFill>
              </a:rPr>
              <a:t> pack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(hold-over deliveries, engine off)</a:t>
            </a:r>
          </a:p>
          <a:p>
            <a:pPr marL="228611" indent="-228611" defTabSz="45722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No need for truck idling, alternator recharge battery</a:t>
            </a:r>
            <a:endParaRPr lang="en-US" sz="1400" dirty="0">
              <a:solidFill>
                <a:schemeClr val="tx1"/>
              </a:solidFill>
              <a:cs typeface="Segoe UI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BC5EF2A-F19A-A16C-ECB9-E68F3025AC64}"/>
              </a:ext>
            </a:extLst>
          </p:cNvPr>
          <p:cNvSpPr txBox="1">
            <a:spLocks/>
          </p:cNvSpPr>
          <p:nvPr/>
        </p:nvSpPr>
        <p:spPr>
          <a:xfrm>
            <a:off x="1569566" y="1957036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SP TRUCK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787D517-9093-A7AA-D72F-047FCC4FFE78}"/>
              </a:ext>
            </a:extLst>
          </p:cNvPr>
          <p:cNvSpPr txBox="1">
            <a:spLocks/>
          </p:cNvSpPr>
          <p:nvPr/>
        </p:nvSpPr>
        <p:spPr>
          <a:xfrm>
            <a:off x="5328766" y="1962166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VP TRUCK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330A849-98FB-0515-6D3F-059A0AEFC473}"/>
              </a:ext>
            </a:extLst>
          </p:cNvPr>
          <p:cNvSpPr txBox="1">
            <a:spLocks/>
          </p:cNvSpPr>
          <p:nvPr/>
        </p:nvSpPr>
        <p:spPr>
          <a:xfrm>
            <a:off x="9144820" y="1957036"/>
            <a:ext cx="1144903" cy="41933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FRIGOBLOCK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A8E8D3-4E6E-E692-6676-B29DDBFCD5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72" y="2643905"/>
            <a:ext cx="420393" cy="30872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5291BA9-DAAA-227A-8E04-EDE5FB37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unit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A0D3CA-E56B-48F8-D801-654144FB6055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3B45A6-87EB-7C08-FC38-F825F9B5DE7B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16302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834539-8271-0B0F-3886-53590FE3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63" y="1766353"/>
            <a:ext cx="7332237" cy="4819382"/>
          </a:xfrm>
        </p:spPr>
        <p:txBody>
          <a:bodyPr vert="horz" lIns="0" tIns="30480" rIns="60960" bIns="3048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98D7"/>
                </a:solidFill>
                <a:latin typeface="Segoe UI"/>
                <a:cs typeface="Segoe UI"/>
              </a:rPr>
              <a:t>APPLICATION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Zero emission Marine Container transport in regulated areas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Compatible with Thermo King CFF, Magnum Plus, and Super Freezer units, </a:t>
            </a:r>
            <a:br>
              <a:rPr lang="en-US" sz="1400" dirty="0">
                <a:latin typeface="Segoe UI"/>
                <a:cs typeface="Segoe UI"/>
              </a:rPr>
            </a:br>
            <a:r>
              <a:rPr lang="en-US" sz="1400" dirty="0">
                <a:latin typeface="Segoe UI"/>
                <a:cs typeface="Segoe UI"/>
              </a:rPr>
              <a:t>as well as other ISO1496-2 reefer units</a:t>
            </a:r>
            <a:endParaRPr lang="en-US" sz="1400" dirty="0">
              <a:cs typeface="Segoe UI" panose="020B0502040204020203" pitchFamily="34" charset="0"/>
            </a:endParaRP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Lower cost of ownership, using green electricity</a:t>
            </a:r>
            <a:endParaRPr lang="en-US" sz="1400" dirty="0"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98D7"/>
                </a:solidFill>
                <a:latin typeface="Segoe UI"/>
                <a:cs typeface="Segoe UI"/>
              </a:rPr>
              <a:t>IDEAL FOR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Port to Port Container transport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Port to Depot Container transport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</a:pP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98D7"/>
                </a:solidFill>
                <a:latin typeface="Segoe UI"/>
                <a:cs typeface="Segoe UI"/>
              </a:rPr>
              <a:t>EASY TO FIT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Smaller and lower weight than diesel genset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Compatible in any container chassis which currently can fit a diesel genset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b="1" dirty="0">
              <a:latin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98D7"/>
                </a:solidFill>
                <a:latin typeface="Segoe UI"/>
                <a:cs typeface="Segoe UI"/>
              </a:rPr>
              <a:t>COMPATIBLE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Fits on EU Flexi Chassis</a:t>
            </a:r>
          </a:p>
          <a:p>
            <a:pPr marL="304815" indent="-304815">
              <a:lnSpc>
                <a:spcPct val="120000"/>
              </a:lnSpc>
              <a:spcBef>
                <a:spcPts val="0"/>
              </a:spcBef>
              <a:buClr>
                <a:srgbClr val="0098D7"/>
              </a:buClr>
              <a:buFont typeface="System Font Regular"/>
              <a:buChar char="―"/>
            </a:pPr>
            <a:r>
              <a:rPr lang="en-US" sz="1400" dirty="0">
                <a:latin typeface="Segoe UI"/>
                <a:cs typeface="Segoe UI"/>
              </a:rPr>
              <a:t>Fits on EU Skeleton Chassis (both options possible: side &amp; center mount)</a:t>
            </a:r>
            <a:endParaRPr lang="en-US" sz="1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0667C7-C414-EB14-C939-571D94F2E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88" y="1852340"/>
            <a:ext cx="3354901" cy="1337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04970E-F4DB-3FCE-0E52-B867537564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17" y="3553092"/>
            <a:ext cx="3856041" cy="27543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CA6604F-AE50-B552-8F10-895FC46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Battery </a:t>
            </a:r>
            <a:r>
              <a:rPr lang="en-US" dirty="0" err="1"/>
              <a:t>GenSet</a:t>
            </a:r>
            <a:r>
              <a:rPr lang="en-US" dirty="0"/>
              <a:t> for marine containers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21A2DB-EBE0-5343-CA31-AB758B88168A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210B5A-8543-0520-D8ED-99BD39B456A7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27021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9A2AA71-8096-9604-4477-CA1658CAD0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18999"/>
          <a:stretch/>
        </p:blipFill>
        <p:spPr>
          <a:xfrm>
            <a:off x="0" y="1"/>
            <a:ext cx="12192000" cy="6858000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B2CCECE-0790-7BD1-E98D-11B950C89751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accent2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6A1C9-FED6-250D-F430-72F111CCF890}"/>
              </a:ext>
            </a:extLst>
          </p:cNvPr>
          <p:cNvSpPr/>
          <p:nvPr/>
        </p:nvSpPr>
        <p:spPr>
          <a:xfrm>
            <a:off x="576000" y="5968054"/>
            <a:ext cx="11305873" cy="480000"/>
          </a:xfrm>
          <a:prstGeom prst="rect">
            <a:avLst/>
          </a:prstGeom>
          <a:solidFill>
            <a:schemeClr val="accent1">
              <a:alpha val="790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Segoe UI" panose="020B0502040204020203" pitchFamily="34" charset="0"/>
              </a:rPr>
              <a:t>Most extensive offering in market 15 kWh, 20 kWh, 25 kWh, 35 kWh, 70 kWh and 105 kWh to suit all customer needs</a:t>
            </a:r>
          </a:p>
        </p:txBody>
      </p:sp>
      <p:pic>
        <p:nvPicPr>
          <p:cNvPr id="21" name="Image 10">
            <a:extLst>
              <a:ext uri="{FF2B5EF4-FFF2-40B4-BE49-F238E27FC236}">
                <a16:creationId xmlns:a16="http://schemas.microsoft.com/office/drawing/2014/main" id="{6F514C81-FA85-160F-5C5B-E751F19E4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09D03-8684-19BF-4A16-891235FAAABE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1E4B02-D780-7A09-A6D4-13C95746E338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C25D4C-7418-49C4-C14D-BD77581AAC02}"/>
              </a:ext>
            </a:extLst>
          </p:cNvPr>
          <p:cNvSpPr/>
          <p:nvPr/>
        </p:nvSpPr>
        <p:spPr>
          <a:xfrm>
            <a:off x="585942" y="3701143"/>
            <a:ext cx="11305867" cy="2075542"/>
          </a:xfrm>
          <a:prstGeom prst="rect">
            <a:avLst/>
          </a:prstGeom>
          <a:solidFill>
            <a:srgbClr val="0098D7">
              <a:alpha val="7903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AB1016-5BEA-CE11-3483-1427B6D14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42" y="3925085"/>
            <a:ext cx="557589" cy="5162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43925E-C812-63FE-56B6-3E927E61F5A2}"/>
              </a:ext>
            </a:extLst>
          </p:cNvPr>
          <p:cNvSpPr/>
          <p:nvPr/>
        </p:nvSpPr>
        <p:spPr>
          <a:xfrm>
            <a:off x="894240" y="4617463"/>
            <a:ext cx="2548027" cy="163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HIGHLY MODULAR</a:t>
            </a:r>
          </a:p>
          <a:p>
            <a:r>
              <a:rPr lang="en-GB" sz="14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control and storage system with simple electrical and mechanical interfaces.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AFFDF-57E6-5678-460D-A7DC6CAE7147}"/>
              </a:ext>
            </a:extLst>
          </p:cNvPr>
          <p:cNvSpPr/>
          <p:nvPr/>
        </p:nvSpPr>
        <p:spPr>
          <a:xfrm>
            <a:off x="3440216" y="4617463"/>
            <a:ext cx="2548027" cy="163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PLUG &amp; PLAY</a:t>
            </a:r>
          </a:p>
          <a:p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installation with all required components included.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340ACB-7C87-55FF-D2BC-B27CEEB82C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102" y="3925085"/>
            <a:ext cx="433680" cy="51628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C7FD8FA-A07C-9A82-618B-CBC2422037EA}"/>
              </a:ext>
            </a:extLst>
          </p:cNvPr>
          <p:cNvSpPr/>
          <p:nvPr/>
        </p:nvSpPr>
        <p:spPr>
          <a:xfrm>
            <a:off x="6308922" y="4617463"/>
            <a:ext cx="2548027" cy="163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EASY TO CUSTOMIZE</a:t>
            </a:r>
          </a:p>
          <a:p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configure (capacity);</a:t>
            </a:r>
            <a:b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 independent.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16193EF-1F85-DFCD-CE56-B2CDA5135F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808" y="3957353"/>
            <a:ext cx="433680" cy="4517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251553-305F-2D51-64C1-21FF377166EF}"/>
              </a:ext>
            </a:extLst>
          </p:cNvPr>
          <p:cNvSpPr/>
          <p:nvPr/>
        </p:nvSpPr>
        <p:spPr>
          <a:xfrm>
            <a:off x="9016263" y="4617463"/>
            <a:ext cx="2548027" cy="163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 OF CHARGE </a:t>
            </a:r>
          </a:p>
          <a:p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 allows better control over autonomy.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20DF7CF-3154-8283-2E3F-1197E74654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103" y="3925085"/>
            <a:ext cx="309771" cy="5162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3C48997-BEDE-7D68-A6CE-AB140AD26F5A}"/>
              </a:ext>
            </a:extLst>
          </p:cNvPr>
          <p:cNvSpPr txBox="1"/>
          <p:nvPr/>
        </p:nvSpPr>
        <p:spPr>
          <a:xfrm>
            <a:off x="-770965" y="2187388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endParaRPr lang="en-US" sz="1200" dirty="0">
              <a:solidFill>
                <a:srgbClr val="111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B14168-BDA5-D8CA-277D-815D7B6AAC32}"/>
              </a:ext>
            </a:extLst>
          </p:cNvPr>
          <p:cNvSpPr/>
          <p:nvPr/>
        </p:nvSpPr>
        <p:spPr>
          <a:xfrm>
            <a:off x="576000" y="1473500"/>
            <a:ext cx="11305873" cy="4345409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6A1C9-FED6-250D-F430-72F111CCF890}"/>
              </a:ext>
            </a:extLst>
          </p:cNvPr>
          <p:cNvSpPr/>
          <p:nvPr/>
        </p:nvSpPr>
        <p:spPr>
          <a:xfrm>
            <a:off x="576000" y="5968054"/>
            <a:ext cx="11305873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Segoe UI" panose="020B0502040204020203" pitchFamily="34" charset="0"/>
              </a:rPr>
              <a:t>Most extensive offering in market 15 kWh, 20 kWh, 25 kWh, 35 kWh, 70 kWh and 105 kWh to suit all customer needs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F81165-D207-9696-0E1B-287330EB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charging method that suits you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6AB960-D3DE-DA50-A390-2AD6596BD670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27C75A-39D6-6D2E-54A9-30ABEF06AF5A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FBC1D-9F48-5162-8EC8-92B585627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77" y="2668847"/>
            <a:ext cx="3629840" cy="2417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AD4A96-D32C-5FC7-F2DF-F7D08EDE129C}"/>
              </a:ext>
            </a:extLst>
          </p:cNvPr>
          <p:cNvSpPr/>
          <p:nvPr/>
        </p:nvSpPr>
        <p:spPr>
          <a:xfrm>
            <a:off x="743556" y="1540587"/>
            <a:ext cx="11138317" cy="4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E-COOLPAC CAN BE CHARGED OPTIONALLY ON TRUCK DRIVE VIA THE AW FRIGOBLOCK ALTERNATOR OR STANDARD AS FOLLOWS: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621D65-8E17-6D02-0886-E0E9CBAF6F70}"/>
              </a:ext>
            </a:extLst>
          </p:cNvPr>
          <p:cNvCxnSpPr/>
          <p:nvPr/>
        </p:nvCxnSpPr>
        <p:spPr>
          <a:xfrm>
            <a:off x="3138349" y="3895106"/>
            <a:ext cx="49149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D571F-6D69-0CE3-910E-F2DFD8A80D4C}"/>
              </a:ext>
            </a:extLst>
          </p:cNvPr>
          <p:cNvCxnSpPr>
            <a:cxnSpLocks/>
          </p:cNvCxnSpPr>
          <p:nvPr/>
        </p:nvCxnSpPr>
        <p:spPr>
          <a:xfrm>
            <a:off x="4848395" y="2609480"/>
            <a:ext cx="2799314" cy="2969"/>
          </a:xfrm>
          <a:prstGeom prst="line">
            <a:avLst/>
          </a:prstGeom>
          <a:ln w="2540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71D352-CB00-C79D-8B3D-D0FE9DD7E8BB}"/>
              </a:ext>
            </a:extLst>
          </p:cNvPr>
          <p:cNvCxnSpPr>
            <a:cxnSpLocks/>
          </p:cNvCxnSpPr>
          <p:nvPr/>
        </p:nvCxnSpPr>
        <p:spPr>
          <a:xfrm>
            <a:off x="4848395" y="5163323"/>
            <a:ext cx="2692436" cy="2969"/>
          </a:xfrm>
          <a:prstGeom prst="line">
            <a:avLst/>
          </a:prstGeom>
          <a:ln w="25400">
            <a:solidFill>
              <a:schemeClr val="bg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38661-ACD8-2B11-772C-EE0BA0F6460B}"/>
              </a:ext>
            </a:extLst>
          </p:cNvPr>
          <p:cNvCxnSpPr>
            <a:cxnSpLocks/>
          </p:cNvCxnSpPr>
          <p:nvPr/>
        </p:nvCxnSpPr>
        <p:spPr>
          <a:xfrm flipH="1" flipV="1">
            <a:off x="4259232" y="4383662"/>
            <a:ext cx="589163" cy="78263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4DE279-D820-528B-24E6-73F60B976676}"/>
              </a:ext>
            </a:extLst>
          </p:cNvPr>
          <p:cNvSpPr txBox="1"/>
          <p:nvPr/>
        </p:nvSpPr>
        <p:spPr>
          <a:xfrm>
            <a:off x="8195464" y="3041837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ICCB CABLE WITH</a:t>
            </a:r>
            <a:b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CEE PLUG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BFB3F-0D5A-A9FC-1BFD-331BC425836B}"/>
              </a:ext>
            </a:extLst>
          </p:cNvPr>
          <p:cNvSpPr txBox="1"/>
          <p:nvPr/>
        </p:nvSpPr>
        <p:spPr>
          <a:xfrm>
            <a:off x="6119055" y="2247405"/>
            <a:ext cx="914400" cy="34552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MODE 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543559-124E-8B36-824D-D946A3C15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915" y="3529266"/>
            <a:ext cx="696634" cy="6966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47814E-0C1B-FC35-4141-E1D452B1F2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058" y="2281181"/>
            <a:ext cx="833212" cy="66983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514885-5337-A7B0-9961-BB11B67E07CF}"/>
              </a:ext>
            </a:extLst>
          </p:cNvPr>
          <p:cNvCxnSpPr>
            <a:cxnSpLocks/>
          </p:cNvCxnSpPr>
          <p:nvPr/>
        </p:nvCxnSpPr>
        <p:spPr>
          <a:xfrm flipH="1">
            <a:off x="4259232" y="2612449"/>
            <a:ext cx="589163" cy="78263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7DC0DFD-C9C0-8FAD-4B92-C3CA8CB311C4}"/>
              </a:ext>
            </a:extLst>
          </p:cNvPr>
          <p:cNvSpPr txBox="1"/>
          <p:nvPr/>
        </p:nvSpPr>
        <p:spPr>
          <a:xfrm>
            <a:off x="9971443" y="3041837"/>
            <a:ext cx="172554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CEE CONNECTOR</a:t>
            </a:r>
          </a:p>
          <a:p>
            <a:pPr algn="ctr"/>
            <a:r>
              <a:rPr lang="en-GB" sz="16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 AMP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C454D0-0F3E-19C2-7CCB-06289D404C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4104" y="2281181"/>
            <a:ext cx="620219" cy="6698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DF28754-FC86-C413-1E52-B5A0322CAB62}"/>
              </a:ext>
            </a:extLst>
          </p:cNvPr>
          <p:cNvSpPr txBox="1"/>
          <p:nvPr/>
        </p:nvSpPr>
        <p:spPr>
          <a:xfrm>
            <a:off x="8195464" y="4930013"/>
            <a:ext cx="914400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TYPE 2 CABLE WITH</a:t>
            </a:r>
            <a:b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TYPE 2 PLUG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F42200-6EFB-1A03-F864-89F2813993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5071" y="4169357"/>
            <a:ext cx="735186" cy="6698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C885B1-14F1-4D2A-E416-7D216DE9E3A6}"/>
              </a:ext>
            </a:extLst>
          </p:cNvPr>
          <p:cNvSpPr txBox="1"/>
          <p:nvPr/>
        </p:nvSpPr>
        <p:spPr>
          <a:xfrm>
            <a:off x="10167482" y="4930013"/>
            <a:ext cx="1333463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CHARGING </a:t>
            </a:r>
          </a:p>
          <a:p>
            <a:pPr algn="ctr"/>
            <a:r>
              <a:rPr lang="en-GB" sz="16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76CB801-B168-2D46-3BFB-04BA377AEA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197" y="4169357"/>
            <a:ext cx="716032" cy="66983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BB5D324-E112-054D-C148-A67F069E10C2}"/>
              </a:ext>
            </a:extLst>
          </p:cNvPr>
          <p:cNvSpPr txBox="1"/>
          <p:nvPr/>
        </p:nvSpPr>
        <p:spPr>
          <a:xfrm>
            <a:off x="6119055" y="4741223"/>
            <a:ext cx="914400" cy="34552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GB" sz="1600" b="1" dirty="0">
                <a:solidFill>
                  <a:srgbClr val="FFFFFF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MODE 3</a:t>
            </a:r>
          </a:p>
        </p:txBody>
      </p:sp>
    </p:spTree>
    <p:extLst>
      <p:ext uri="{BB962C8B-B14F-4D97-AF65-F5344CB8AC3E}">
        <p14:creationId xmlns:p14="http://schemas.microsoft.com/office/powerpoint/2010/main" val="7308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9A2AA71-8096-9604-4477-CA1658CAD0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B2CCECE-0790-7BD1-E98D-11B950C89751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accent2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Image 10">
            <a:extLst>
              <a:ext uri="{FF2B5EF4-FFF2-40B4-BE49-F238E27FC236}">
                <a16:creationId xmlns:a16="http://schemas.microsoft.com/office/drawing/2014/main" id="{6F514C81-FA85-160F-5C5B-E751F19E4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09D03-8684-19BF-4A16-891235FAAABE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1E4B02-D780-7A09-A6D4-13C95746E338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C25D4C-7418-49C4-C14D-BD77581AAC02}"/>
              </a:ext>
            </a:extLst>
          </p:cNvPr>
          <p:cNvSpPr/>
          <p:nvPr/>
        </p:nvSpPr>
        <p:spPr>
          <a:xfrm>
            <a:off x="585942" y="3279747"/>
            <a:ext cx="10960581" cy="3004320"/>
          </a:xfrm>
          <a:prstGeom prst="rect">
            <a:avLst/>
          </a:prstGeom>
          <a:solidFill>
            <a:srgbClr val="0098D7">
              <a:alpha val="7903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AB1016-5BEA-CE11-3483-1427B6D14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242" y="4443225"/>
            <a:ext cx="557589" cy="3057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43925E-C812-63FE-56B6-3E927E61F5A2}"/>
              </a:ext>
            </a:extLst>
          </p:cNvPr>
          <p:cNvSpPr/>
          <p:nvPr/>
        </p:nvSpPr>
        <p:spPr>
          <a:xfrm>
            <a:off x="894240" y="3279747"/>
            <a:ext cx="10343516" cy="1108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numCol="1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Key take-aways</a:t>
            </a:r>
            <a:endParaRPr lang="en-GB" sz="14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48997-BEDE-7D68-A6CE-AB140AD26F5A}"/>
              </a:ext>
            </a:extLst>
          </p:cNvPr>
          <p:cNvSpPr txBox="1"/>
          <p:nvPr/>
        </p:nvSpPr>
        <p:spPr>
          <a:xfrm>
            <a:off x="-770965" y="2187388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endParaRPr lang="en-US" sz="1200" dirty="0">
              <a:solidFill>
                <a:srgbClr val="111E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953F0-C990-28EE-DC38-2CE618B10C02}"/>
              </a:ext>
            </a:extLst>
          </p:cNvPr>
          <p:cNvSpPr txBox="1"/>
          <p:nvPr/>
        </p:nvSpPr>
        <p:spPr>
          <a:xfrm>
            <a:off x="-1631576" y="3890682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endParaRPr lang="en-US" sz="1200" dirty="0">
              <a:solidFill>
                <a:srgbClr val="111E3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38843-2780-1A06-C935-612ABBB67FB8}"/>
              </a:ext>
            </a:extLst>
          </p:cNvPr>
          <p:cNvSpPr/>
          <p:nvPr/>
        </p:nvSpPr>
        <p:spPr>
          <a:xfrm>
            <a:off x="12978664" y="896471"/>
            <a:ext cx="9970983" cy="4912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numCol="5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Key take-aways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INDEPENDENT SYSTEM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MODULAR SYSTEM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PURPOSE BUILT FOR TRANSPORT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SAFETY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PERMANENT BACK-UP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RAPID CHARGING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6AB1DBF0-86E9-6182-4008-31862EB585C9}"/>
              </a:ext>
            </a:extLst>
          </p:cNvPr>
          <p:cNvSpPr txBox="1">
            <a:spLocks/>
          </p:cNvSpPr>
          <p:nvPr/>
        </p:nvSpPr>
        <p:spPr>
          <a:xfrm>
            <a:off x="706528" y="5141019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 lIns="60960" tIns="30480" rIns="60960" bIns="3048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INDEPENDENT SYSTEM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0A121CBB-A10B-4F2F-CF56-22006BB9FB44}"/>
              </a:ext>
            </a:extLst>
          </p:cNvPr>
          <p:cNvSpPr txBox="1">
            <a:spLocks/>
          </p:cNvSpPr>
          <p:nvPr/>
        </p:nvSpPr>
        <p:spPr>
          <a:xfrm>
            <a:off x="2523028" y="5132781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 lIns="60960" tIns="30480" rIns="60960" bIns="3048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MODULAR SYSTEM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2DBB4A72-718A-A1B9-0F97-E6E3C2207974}"/>
              </a:ext>
            </a:extLst>
          </p:cNvPr>
          <p:cNvSpPr txBox="1">
            <a:spLocks/>
          </p:cNvSpPr>
          <p:nvPr/>
        </p:nvSpPr>
        <p:spPr>
          <a:xfrm>
            <a:off x="4339528" y="5141019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PURPOSE BUILT FOR TRANSPORT</a:t>
            </a: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5BE91F8D-B41C-AF4E-6AAF-893B7EFA4144}"/>
              </a:ext>
            </a:extLst>
          </p:cNvPr>
          <p:cNvSpPr txBox="1">
            <a:spLocks/>
          </p:cNvSpPr>
          <p:nvPr/>
        </p:nvSpPr>
        <p:spPr>
          <a:xfrm>
            <a:off x="6156028" y="5132781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SAFETY</a:t>
            </a:r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id="{A5D5E05D-F652-466A-E723-3CA7337576B7}"/>
              </a:ext>
            </a:extLst>
          </p:cNvPr>
          <p:cNvSpPr txBox="1">
            <a:spLocks/>
          </p:cNvSpPr>
          <p:nvPr/>
        </p:nvSpPr>
        <p:spPr>
          <a:xfrm>
            <a:off x="7972528" y="5132781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PERMANENT BACK-UP</a:t>
            </a: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85218E3C-2EA9-9514-F082-3C7097499DD3}"/>
              </a:ext>
            </a:extLst>
          </p:cNvPr>
          <p:cNvSpPr txBox="1">
            <a:spLocks/>
          </p:cNvSpPr>
          <p:nvPr/>
        </p:nvSpPr>
        <p:spPr>
          <a:xfrm>
            <a:off x="9789028" y="5132781"/>
            <a:ext cx="1712063" cy="1961805"/>
          </a:xfrm>
          <a:prstGeom prst="roundRect">
            <a:avLst/>
          </a:prstGeom>
          <a:noFill/>
          <a:ln w="1905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GB" sz="1467" b="1" dirty="0">
                <a:solidFill>
                  <a:schemeClr val="bg1"/>
                </a:solidFill>
                <a:latin typeface="Segoe UI" panose="020B0502040204020203" pitchFamily="34" charset="0"/>
              </a:rPr>
              <a:t>RAPID CHARGING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3F8E0-3302-5F8A-3AD3-43C04E5897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06" y="4326112"/>
            <a:ext cx="583200" cy="540000"/>
          </a:xfrm>
          <a:prstGeom prst="rect">
            <a:avLst/>
          </a:prstGeom>
        </p:spPr>
      </p:pic>
      <p:pic>
        <p:nvPicPr>
          <p:cNvPr id="41" name="Graphic 40" descr="Truck outline">
            <a:extLst>
              <a:ext uri="{FF2B5EF4-FFF2-40B4-BE49-F238E27FC236}">
                <a16:creationId xmlns:a16="http://schemas.microsoft.com/office/drawing/2014/main" id="{EC93DBA3-74F0-05FF-6EB8-783AF639F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3886" y="4138912"/>
            <a:ext cx="914400" cy="914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B108FA-13D9-8735-971A-DA5D29C2CB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822" y="4326112"/>
            <a:ext cx="435483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7B75391-AA43-7DE4-800A-C7BB4DFB12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551" y="4326112"/>
            <a:ext cx="562501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6B5F1A8-1B3C-62EA-D364-96B7B41547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1678" y="43261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9A2AA71-8096-9604-4477-CA1658CAD0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B2CCECE-0790-7BD1-E98D-11B950C89751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accent2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Image 10">
            <a:extLst>
              <a:ext uri="{FF2B5EF4-FFF2-40B4-BE49-F238E27FC236}">
                <a16:creationId xmlns:a16="http://schemas.microsoft.com/office/drawing/2014/main" id="{6F514C81-FA85-160F-5C5B-E751F19E4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09D03-8684-19BF-4A16-891235FAAABE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1E4B02-D780-7A09-A6D4-13C95746E338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C25D4C-7418-49C4-C14D-BD77581AAC02}"/>
              </a:ext>
            </a:extLst>
          </p:cNvPr>
          <p:cNvSpPr/>
          <p:nvPr/>
        </p:nvSpPr>
        <p:spPr>
          <a:xfrm>
            <a:off x="585707" y="576000"/>
            <a:ext cx="10960581" cy="5708067"/>
          </a:xfrm>
          <a:prstGeom prst="rect">
            <a:avLst/>
          </a:prstGeom>
          <a:solidFill>
            <a:srgbClr val="0098D7">
              <a:alpha val="7903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3925E-C812-63FE-56B6-3E927E61F5A2}"/>
              </a:ext>
            </a:extLst>
          </p:cNvPr>
          <p:cNvSpPr/>
          <p:nvPr/>
        </p:nvSpPr>
        <p:spPr>
          <a:xfrm>
            <a:off x="894239" y="612843"/>
            <a:ext cx="10343516" cy="56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numCol="1" rtlCol="0" anchor="ctr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4400" b="1" spc="300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en-GB" sz="4400" b="1" spc="300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48997-BEDE-7D68-A6CE-AB140AD26F5A}"/>
              </a:ext>
            </a:extLst>
          </p:cNvPr>
          <p:cNvSpPr txBox="1"/>
          <p:nvPr/>
        </p:nvSpPr>
        <p:spPr>
          <a:xfrm>
            <a:off x="-770965" y="2187388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endParaRPr lang="en-US" sz="1200" dirty="0">
              <a:solidFill>
                <a:srgbClr val="111E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953F0-C990-28EE-DC38-2CE618B10C02}"/>
              </a:ext>
            </a:extLst>
          </p:cNvPr>
          <p:cNvSpPr txBox="1"/>
          <p:nvPr/>
        </p:nvSpPr>
        <p:spPr>
          <a:xfrm>
            <a:off x="-1631576" y="3890682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endParaRPr lang="en-US" sz="1200" dirty="0">
              <a:solidFill>
                <a:srgbClr val="111E3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838843-2780-1A06-C935-612ABBB67FB8}"/>
              </a:ext>
            </a:extLst>
          </p:cNvPr>
          <p:cNvSpPr/>
          <p:nvPr/>
        </p:nvSpPr>
        <p:spPr>
          <a:xfrm>
            <a:off x="12978664" y="896471"/>
            <a:ext cx="9970983" cy="4912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numCol="5" rtlCol="0" anchor="t"/>
          <a:lstStyle>
            <a:defPPr>
              <a:defRPr lang="en-US"/>
            </a:defPPr>
            <a:lvl1pPr marL="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29946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59892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89838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19784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9730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79673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09619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639565" algn="l" defTabSz="329946" rtl="0" eaLnBrk="1" latinLnBrk="0" hangingPunct="1">
              <a:defRPr sz="129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Key take-aways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INDEPENDENT SYSTEM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MODULAR SYSTEM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effectLst/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PURPOSE BUILT FOR TRANSPORT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SAFETY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PERMANENT BACK-UP</a:t>
            </a:r>
          </a:p>
          <a:p>
            <a:pPr>
              <a:lnSpc>
                <a:spcPct val="200000"/>
              </a:lnSpc>
            </a:pPr>
            <a:r>
              <a:rPr lang="en-GB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RAPID CHARGING</a:t>
            </a:r>
          </a:p>
        </p:txBody>
      </p:sp>
    </p:spTree>
    <p:extLst>
      <p:ext uri="{BB962C8B-B14F-4D97-AF65-F5344CB8AC3E}">
        <p14:creationId xmlns:p14="http://schemas.microsoft.com/office/powerpoint/2010/main" val="9935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2023.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1825" y="2556869"/>
            <a:ext cx="7610475" cy="1195075"/>
            <a:chOff x="828675" y="5807349"/>
            <a:chExt cx="7610475" cy="1195075"/>
          </a:xfrm>
        </p:grpSpPr>
        <p:sp>
          <p:nvSpPr>
            <p:cNvPr id="8" name="Rectangle 7"/>
            <p:cNvSpPr/>
            <p:nvPr/>
          </p:nvSpPr>
          <p:spPr>
            <a:xfrm>
              <a:off x="2988915" y="5807349"/>
              <a:ext cx="51530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E" dirty="0">
                <a:solidFill>
                  <a:prstClr val="white">
                    <a:lumMod val="65000"/>
                  </a:prstClr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675" y="6509981"/>
              <a:ext cx="76104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IE" sz="2600" dirty="0">
                <a:solidFill>
                  <a:srgbClr val="E7E6E6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4586"/>
            <a:ext cx="12192000" cy="55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009" y="3505721"/>
            <a:ext cx="7138931" cy="14503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We appreciate comments , feedback, and any material useful to enrich our presentation. </a:t>
            </a:r>
          </a:p>
          <a:p>
            <a:b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E-mail us at:</a:t>
            </a:r>
          </a:p>
          <a:p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</a:rPr>
              <a:t>marketing.europe@thermoking.com 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150824" y="4693186"/>
            <a:ext cx="5739788" cy="38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anose="020B0502040204020203" pitchFamily="34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7354464-D140-B5F1-00D5-81D71D43A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91136E-899F-BE4E-B42D-130AF7E7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9" y="2409712"/>
            <a:ext cx="11463453" cy="2000923"/>
          </a:xfrm>
        </p:spPr>
        <p:txBody>
          <a:bodyPr>
            <a:normAutofit/>
          </a:bodyPr>
          <a:lstStyle/>
          <a:p>
            <a:r>
              <a:rPr lang="en-US" b="1" spc="300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Compact, powerful, reliable.</a:t>
            </a:r>
            <a:br>
              <a:rPr lang="en-US" dirty="0"/>
            </a:br>
            <a:r>
              <a:rPr lang="en-US" dirty="0"/>
              <a:t>The modular battery solution for guaranteed power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6F2DD2-DFA7-3C3D-C68B-E3BA159F1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AC5A8-EDC4-CDF5-B92F-FE7F30222F66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93D5A0E-538B-BCD3-D637-45D1C3563AAC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27753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7354464-D140-B5F1-00D5-81D71D43A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F2DD2-DFA7-3C3D-C68B-E3BA159F1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7DE5FD-A56D-88BD-B768-27AC4FD331DD}"/>
              </a:ext>
            </a:extLst>
          </p:cNvPr>
          <p:cNvSpPr/>
          <p:nvPr/>
        </p:nvSpPr>
        <p:spPr>
          <a:xfrm>
            <a:off x="1" y="945931"/>
            <a:ext cx="4855778" cy="5180332"/>
          </a:xfrm>
          <a:prstGeom prst="rect">
            <a:avLst/>
          </a:prstGeom>
          <a:solidFill>
            <a:srgbClr val="1C3A5E">
              <a:alpha val="64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9FE9737-DE78-779F-AE64-27E78B7216DD}"/>
              </a:ext>
            </a:extLst>
          </p:cNvPr>
          <p:cNvSpPr txBox="1"/>
          <p:nvPr/>
        </p:nvSpPr>
        <p:spPr>
          <a:xfrm>
            <a:off x="1439747" y="1606648"/>
            <a:ext cx="2880000" cy="1502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13384">
              <a:lnSpc>
                <a:spcPct val="1167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EMISSION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</a:t>
            </a:r>
            <a:br>
              <a:rPr lang="en-US"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sz="1400" baseline="-3535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sz="1400" spc="172" baseline="-35353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NEUTRAL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100" marR="30480">
              <a:lnSpc>
                <a:spcPct val="116700"/>
              </a:lnSpc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Boosts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efforts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reach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your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 goals and gives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to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ultra-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and</a:t>
            </a:r>
            <a:r>
              <a:rPr sz="1400" spc="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zero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emission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zones.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A3DE720-AB3C-1C6C-F972-1B7D05235F46}"/>
              </a:ext>
            </a:extLst>
          </p:cNvPr>
          <p:cNvSpPr txBox="1"/>
          <p:nvPr/>
        </p:nvSpPr>
        <p:spPr>
          <a:xfrm>
            <a:off x="1439747" y="3957887"/>
            <a:ext cx="2880000" cy="93871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67970" algn="l"/>
              </a:tabLst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sz="1400" spc="-6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NOISE</a:t>
            </a:r>
            <a:endParaRPr lang="en-US" sz="1400" spc="-2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67970" algn="l"/>
              </a:tabLst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Quiet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ensures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day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night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city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centers </a:t>
            </a:r>
            <a:br>
              <a:rPr lang="en-US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(PIEK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areas).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4285A9-8D97-AE04-835F-71579CD3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1588254"/>
            <a:ext cx="535416" cy="428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0A45E3-63B9-E926-89BD-453F91848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99" y="3934252"/>
            <a:ext cx="535417" cy="3855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6B639F-0E99-9C1E-5D1F-C2B0FD29A95C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6F6E77-8773-021D-0877-81A4C64BFEA9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15700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7354464-D140-B5F1-00D5-81D71D43A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F2DD2-DFA7-3C3D-C68B-E3BA159F1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7DE5FD-A56D-88BD-B768-27AC4FD331DD}"/>
              </a:ext>
            </a:extLst>
          </p:cNvPr>
          <p:cNvSpPr/>
          <p:nvPr/>
        </p:nvSpPr>
        <p:spPr>
          <a:xfrm>
            <a:off x="1" y="945931"/>
            <a:ext cx="4855778" cy="5180332"/>
          </a:xfrm>
          <a:prstGeom prst="rect">
            <a:avLst/>
          </a:prstGeom>
          <a:solidFill>
            <a:srgbClr val="1C3A5E">
              <a:alpha val="64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4285A9-8D97-AE04-835F-71579CD3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41" y="1588254"/>
            <a:ext cx="428333" cy="428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0A45E3-63B9-E926-89BD-453F91848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26" y="2873024"/>
            <a:ext cx="401562" cy="385500"/>
          </a:xfrm>
          <a:prstGeom prst="rect">
            <a:avLst/>
          </a:prstGeom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0750C7E6-D01F-DE55-0679-6F567EB8AF4E}"/>
              </a:ext>
            </a:extLst>
          </p:cNvPr>
          <p:cNvSpPr txBox="1"/>
          <p:nvPr/>
        </p:nvSpPr>
        <p:spPr>
          <a:xfrm>
            <a:off x="1439747" y="1606648"/>
            <a:ext cx="2880000" cy="73571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LONGER</a:t>
            </a:r>
            <a:r>
              <a:rPr sz="1400" spc="-5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REFRIGERATION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09855">
              <a:lnSpc>
                <a:spcPct val="116700"/>
              </a:lnSpc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means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longer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refrigeration</a:t>
            </a:r>
            <a:r>
              <a:rPr sz="1400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times.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73E9FBFD-74FE-F00F-07F6-57AD1B38A366}"/>
              </a:ext>
            </a:extLst>
          </p:cNvPr>
          <p:cNvSpPr txBox="1"/>
          <p:nvPr/>
        </p:nvSpPr>
        <p:spPr>
          <a:xfrm>
            <a:off x="1439747" y="2873024"/>
            <a:ext cx="2880000" cy="73571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PERMANENT</a:t>
            </a:r>
            <a:r>
              <a:rPr sz="1400" spc="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BACK-UP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Sufficient battery</a:t>
            </a:r>
            <a:r>
              <a:rPr lang="en-GB"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capacity </a:t>
            </a:r>
            <a:r>
              <a:rPr lang="en-GB" sz="1400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br>
              <a:rPr lang="en-GB" sz="1400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</a:t>
            </a:r>
            <a:r>
              <a:rPr lang="en-GB"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cooling</a:t>
            </a:r>
            <a:r>
              <a:rPr lang="en-GB"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en-GB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</a:t>
            </a:r>
            <a:r>
              <a:rPr lang="en-GB"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time.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4D5B3-8ECB-764F-E584-77567C4B4E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26" y="4254141"/>
            <a:ext cx="401562" cy="208812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EB651982-595F-60F3-3F89-677E7B47820E}"/>
              </a:ext>
            </a:extLst>
          </p:cNvPr>
          <p:cNvSpPr txBox="1"/>
          <p:nvPr/>
        </p:nvSpPr>
        <p:spPr>
          <a:xfrm>
            <a:off x="1439747" y="4165797"/>
            <a:ext cx="2880000" cy="17439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FAST,</a:t>
            </a:r>
            <a:r>
              <a:rPr sz="1400" spc="-4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LOW-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</a:t>
            </a:r>
            <a:r>
              <a:rPr sz="1400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CHARGING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Quick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charging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grid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thanks</a:t>
            </a:r>
            <a:r>
              <a:rPr lang="de-DE" sz="1400" spc="5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powerful 22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kW on-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board charger,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a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 </a:t>
            </a:r>
            <a:b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CEE 32</a:t>
            </a:r>
            <a:r>
              <a:rPr sz="1400" spc="-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400</a:t>
            </a:r>
            <a:r>
              <a:rPr sz="1400" spc="-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400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3-Phase 50/60Hz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plug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IEC 61851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compliant mode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cable.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59B90A-AC99-85C4-D60B-0027C73E0E06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53B90E-FDB4-6B33-5806-0304037FCE87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35739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7354464-D140-B5F1-00D5-81D71D43A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F2DD2-DFA7-3C3D-C68B-E3BA159F18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7DE5FD-A56D-88BD-B768-27AC4FD331DD}"/>
              </a:ext>
            </a:extLst>
          </p:cNvPr>
          <p:cNvSpPr/>
          <p:nvPr/>
        </p:nvSpPr>
        <p:spPr>
          <a:xfrm>
            <a:off x="7336222" y="945931"/>
            <a:ext cx="4855778" cy="5180332"/>
          </a:xfrm>
          <a:prstGeom prst="rect">
            <a:avLst/>
          </a:prstGeom>
          <a:solidFill>
            <a:srgbClr val="1C3A5E">
              <a:alpha val="64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4285A9-8D97-AE04-835F-71579CD3DD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393" y="1595163"/>
            <a:ext cx="428333" cy="414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4D5B3-8ECB-764F-E584-77567C4B4E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285" y="3963564"/>
            <a:ext cx="380774" cy="208812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FFFE728-6098-E157-EE38-AE6CC8DDF4D9}"/>
              </a:ext>
            </a:extLst>
          </p:cNvPr>
          <p:cNvSpPr txBox="1"/>
          <p:nvPr/>
        </p:nvSpPr>
        <p:spPr>
          <a:xfrm>
            <a:off x="9112299" y="3935759"/>
            <a:ext cx="2880000" cy="266797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SMART</a:t>
            </a:r>
            <a:r>
              <a:rPr sz="1400" spc="-3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combined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modular design empower you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future-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proof</a:t>
            </a:r>
            <a:r>
              <a:rPr sz="1400" spc="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sz="1400" spc="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investment,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delivering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attractive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ROI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savings in the medium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BAEF7A7A-170E-B96A-476B-6BD042C48D1F}"/>
              </a:ext>
            </a:extLst>
          </p:cNvPr>
          <p:cNvSpPr txBox="1"/>
          <p:nvPr/>
        </p:nvSpPr>
        <p:spPr>
          <a:xfrm>
            <a:off x="9125685" y="1588254"/>
            <a:ext cx="2880000" cy="14918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UPTIME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State-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of-the-art</a:t>
            </a:r>
            <a:r>
              <a:rPr sz="1400" spc="5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lithium-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innovative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electronics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maintenance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long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lifecycle</a:t>
            </a:r>
            <a:r>
              <a:rPr lang="en-US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resulting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uptime.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B9B0D-1C36-0C3E-8E2F-C33FB0266154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58C648-B2E1-248E-740C-B3093C5D53F7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35368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7354464-D140-B5F1-00D5-81D71D43A4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F2DD2-DFA7-3C3D-C68B-E3BA159F1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" y="160731"/>
            <a:ext cx="1799954" cy="2545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7DE5FD-A56D-88BD-B768-27AC4FD331DD}"/>
              </a:ext>
            </a:extLst>
          </p:cNvPr>
          <p:cNvSpPr/>
          <p:nvPr/>
        </p:nvSpPr>
        <p:spPr>
          <a:xfrm>
            <a:off x="7336222" y="945931"/>
            <a:ext cx="4855778" cy="5180332"/>
          </a:xfrm>
          <a:prstGeom prst="rect">
            <a:avLst/>
          </a:prstGeom>
          <a:solidFill>
            <a:srgbClr val="1C3A5E">
              <a:alpha val="64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4285A9-8D97-AE04-835F-71579CD3D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416" y="1595163"/>
            <a:ext cx="443100" cy="549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4D5B3-8ECB-764F-E584-77567C4B4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252" y="2863914"/>
            <a:ext cx="443100" cy="414514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549058A4-8906-364D-56AD-60C717C57489}"/>
              </a:ext>
            </a:extLst>
          </p:cNvPr>
          <p:cNvSpPr txBox="1"/>
          <p:nvPr/>
        </p:nvSpPr>
        <p:spPr>
          <a:xfrm>
            <a:off x="9112299" y="1595163"/>
            <a:ext cx="2880000" cy="95154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SAFETY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Designed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comply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applicable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regulation</a:t>
            </a:r>
            <a:r>
              <a:rPr lang="en-US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standards.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2DAE8920-4490-C4B0-F1F4-648C651CE96D}"/>
              </a:ext>
            </a:extLst>
          </p:cNvPr>
          <p:cNvSpPr txBox="1"/>
          <p:nvPr/>
        </p:nvSpPr>
        <p:spPr>
          <a:xfrm>
            <a:off x="9112299" y="2836109"/>
            <a:ext cx="2880000" cy="17439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</a:t>
            </a:r>
            <a:r>
              <a:rPr sz="1400" spc="-4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SAVING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>
              <a:lnSpc>
                <a:spcPct val="116700"/>
              </a:lnSpc>
            </a:pP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</a:t>
            </a:r>
            <a:r>
              <a:rPr sz="1400" spc="-2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COOLPAC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full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permanent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back-up,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chance</a:t>
            </a:r>
            <a:r>
              <a:rPr sz="1400" spc="-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spoilt loads. Electrifying your unit </a:t>
            </a:r>
            <a:r>
              <a:rPr sz="1400" spc="-2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save you €5-10K of fuel per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vehicle </a:t>
            </a:r>
            <a:r>
              <a:rPr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</a:t>
            </a:r>
            <a:r>
              <a:rPr sz="1400" spc="-1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annum.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B38974-AE02-8040-0C8F-16338377A559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351964-7D36-68B5-33D3-243AE40789CF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4143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65C3B-593F-EF64-D7C1-F7E279A5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6546"/>
            <a:ext cx="5598236" cy="4953548"/>
          </a:xfrm>
        </p:spPr>
        <p:txBody>
          <a:bodyPr vert="horz" wrap="square" lIns="0" tIns="30480" rIns="60960" bIns="3048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98D7"/>
                </a:solidFill>
              </a:rPr>
              <a:t>Onboard battery storage to electrify </a:t>
            </a:r>
            <a:br>
              <a:rPr lang="en-US" b="1" dirty="0">
                <a:solidFill>
                  <a:srgbClr val="0098D7"/>
                </a:solidFill>
              </a:rPr>
            </a:br>
            <a:r>
              <a:rPr lang="en-US" b="1" dirty="0">
                <a:solidFill>
                  <a:srgbClr val="0098D7"/>
                </a:solidFill>
              </a:rPr>
              <a:t>refrigeration unit</a:t>
            </a:r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Trailer</a:t>
            </a:r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VP truck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SP truck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Frigoblock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Marine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23947" indent="0">
              <a:buClr>
                <a:srgbClr val="0098D7"/>
              </a:buClr>
              <a:buNone/>
            </a:pPr>
            <a:r>
              <a:rPr lang="en-US" b="1" dirty="0">
                <a:solidFill>
                  <a:srgbClr val="0098D7"/>
                </a:solidFill>
              </a:rPr>
              <a:t>Features</a:t>
            </a:r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Remove diesel engine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No fuel consumption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Lower maintenance cost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Lower noise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Weight neutral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CO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reduction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3F5C31-AB13-45FC-B0A8-ADB7A0980D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34138" y="1626546"/>
            <a:ext cx="4945062" cy="4538663"/>
          </a:xfrm>
        </p:spPr>
        <p:txBody>
          <a:bodyPr vert="horz" wrap="square" lIns="0" tIns="30480" rIns="60960" bIns="3048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98D7"/>
                </a:solidFill>
                <a:sym typeface="Wingdings" panose="05000000000000000000" pitchFamily="2" charset="2"/>
              </a:rPr>
              <a:t>Compatible with:</a:t>
            </a:r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All trailer, truck &amp; container chassis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(also as retrofit)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Diesel, gas, alternative fuel, hybrid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electric trucks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98D7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98D7"/>
                </a:solidFill>
                <a:sym typeface="Wingdings" panose="05000000000000000000" pitchFamily="2" charset="2"/>
              </a:rPr>
              <a:t>Access to:</a:t>
            </a:r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Day &amp; night access to city centers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Ultra-low &amp; zero emission zones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Diesel ban areas</a:t>
            </a:r>
            <a:endParaRPr lang="en-US" dirty="0"/>
          </a:p>
          <a:p>
            <a:pPr lvl="1">
              <a:buClr>
                <a:srgbClr val="0098D7"/>
              </a:buClr>
              <a:buFont typeface="System Font Regular"/>
              <a:buChar char="–"/>
            </a:pPr>
            <a:r>
              <a:rPr lang="en-US" dirty="0">
                <a:sym typeface="Wingdings" panose="05000000000000000000" pitchFamily="2" charset="2"/>
              </a:rPr>
              <a:t>Low noise (PIEK) areas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1044856-927E-44AD-CB9D-84AD79BE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and sustainability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A66F3E-A3F5-B144-3945-CD252BA7B5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878" y="4221047"/>
            <a:ext cx="4515945" cy="300762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69DC0C-7150-A1F2-5A1E-8596F04E48D1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3D932D-22EC-C166-1F87-7D7ECF1F8B3A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18041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39C871-7532-E60D-DEC6-EC9EBD068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8" r="10992"/>
          <a:stretch/>
        </p:blipFill>
        <p:spPr>
          <a:xfrm>
            <a:off x="4966068" y="1741586"/>
            <a:ext cx="2232001" cy="22123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956BE-CEED-E445-0FE3-74F2BB51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361" y="4254521"/>
            <a:ext cx="1885203" cy="2220814"/>
          </a:xfrm>
        </p:spPr>
        <p:txBody>
          <a:bodyPr vert="horz" lIns="0" tIns="30480" rIns="60960" bIns="30480" rtlCol="0" anchor="t">
            <a:normAutofit/>
          </a:bodyPr>
          <a:lstStyle/>
          <a:p>
            <a:pPr marL="0" indent="0" defTabSz="457223">
              <a:lnSpc>
                <a:spcPct val="150000"/>
              </a:lnSpc>
              <a:buClr>
                <a:srgbClr val="00B0F0"/>
              </a:buClr>
              <a:buNone/>
            </a:pPr>
            <a:r>
              <a:rPr lang="en-US" sz="1400" b="1" dirty="0">
                <a:solidFill>
                  <a:srgbClr val="0098D7"/>
                </a:solidFill>
                <a:latin typeface="Segoe UI" panose="020B0502040204020203" pitchFamily="34" charset="0"/>
              </a:rPr>
              <a:t>SP TRUCK</a:t>
            </a:r>
          </a:p>
          <a:p>
            <a:pPr marL="228611" indent="-228611" defTabSz="457223">
              <a:lnSpc>
                <a:spcPct val="10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sym typeface="Wingdings" panose="05000000000000000000" pitchFamily="2" charset="2"/>
              </a:rPr>
              <a:t>Full electric unit</a:t>
            </a:r>
          </a:p>
          <a:p>
            <a:pPr marL="228611" indent="-228611" defTabSz="457223">
              <a:lnSpc>
                <a:spcPct val="10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sym typeface="Wingdings" panose="05000000000000000000" pitchFamily="2" charset="2"/>
              </a:rPr>
              <a:t>Hybrid unit</a:t>
            </a:r>
            <a:endParaRPr lang="en-IE" sz="1400" b="1" dirty="0">
              <a:solidFill>
                <a:srgbClr val="111E3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FBC65-3A30-3BC1-DADD-8A836D58A690}"/>
              </a:ext>
            </a:extLst>
          </p:cNvPr>
          <p:cNvSpPr/>
          <p:nvPr/>
        </p:nvSpPr>
        <p:spPr>
          <a:xfrm>
            <a:off x="7453775" y="4254521"/>
            <a:ext cx="1768512" cy="990912"/>
          </a:xfrm>
          <a:prstGeom prst="rect">
            <a:avLst/>
          </a:prstGeom>
        </p:spPr>
        <p:txBody>
          <a:bodyPr wrap="square" lIns="0" tIns="30480" rIns="60960" bIns="30480" anchor="t">
            <a:spAutoFit/>
          </a:bodyPr>
          <a:lstStyle/>
          <a:p>
            <a:pPr defTabSz="457223">
              <a:lnSpc>
                <a:spcPct val="150000"/>
              </a:lnSpc>
              <a:buClr>
                <a:srgbClr val="00B0F0"/>
              </a:buClr>
            </a:pPr>
            <a:r>
              <a:rPr lang="en-US" sz="1400" b="1" dirty="0">
                <a:solidFill>
                  <a:srgbClr val="0098D7"/>
                </a:solidFill>
                <a:latin typeface="Segoe UI" panose="020B0502040204020203" pitchFamily="34" charset="0"/>
              </a:rPr>
              <a:t>FRIGOBLOCK</a:t>
            </a:r>
          </a:p>
          <a:p>
            <a:pPr marL="228611" indent="-228611" defTabSz="457223">
              <a:lnSpc>
                <a:spcPct val="15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  <a:sym typeface="Wingdings" panose="05000000000000000000" pitchFamily="2" charset="2"/>
              </a:rPr>
              <a:t>Full electric unit</a:t>
            </a:r>
            <a:endParaRPr lang="en-IE" sz="1400" strike="sngStrike" dirty="0">
              <a:solidFill>
                <a:srgbClr val="111E39"/>
              </a:solidFill>
              <a:highlight>
                <a:srgbClr val="FFFF00"/>
              </a:highlight>
              <a:latin typeface="Segoe UI" panose="020B0502040204020203" pitchFamily="34" charset="0"/>
              <a:ea typeface="+mn-lt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228611" indent="-228611" defTabSz="457223">
              <a:lnSpc>
                <a:spcPct val="15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  <a:sym typeface="Wingdings" panose="05000000000000000000" pitchFamily="2" charset="2"/>
              </a:rPr>
              <a:t>Hybrid unit</a:t>
            </a:r>
            <a:endParaRPr lang="en-IE" sz="1400" strike="sngStrike" dirty="0">
              <a:solidFill>
                <a:srgbClr val="111E39"/>
              </a:solidFill>
              <a:highlight>
                <a:srgbClr val="FFFF00"/>
              </a:highlight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A5FDF-23E2-B46E-DEBF-2CF6AB9919D9}"/>
              </a:ext>
            </a:extLst>
          </p:cNvPr>
          <p:cNvSpPr/>
          <p:nvPr/>
        </p:nvSpPr>
        <p:spPr>
          <a:xfrm>
            <a:off x="4975412" y="4254520"/>
            <a:ext cx="1768512" cy="990912"/>
          </a:xfrm>
          <a:prstGeom prst="rect">
            <a:avLst/>
          </a:prstGeom>
        </p:spPr>
        <p:txBody>
          <a:bodyPr wrap="square" lIns="0" tIns="30480" rIns="60960" bIns="30480" anchor="t">
            <a:spAutoFit/>
          </a:bodyPr>
          <a:lstStyle/>
          <a:p>
            <a:pPr defTabSz="457223">
              <a:lnSpc>
                <a:spcPct val="150000"/>
              </a:lnSpc>
              <a:spcBef>
                <a:spcPts val="896"/>
              </a:spcBef>
              <a:buClr>
                <a:srgbClr val="00B0F0"/>
              </a:buClr>
            </a:pPr>
            <a:r>
              <a:rPr lang="en-US" sz="1400" b="1" dirty="0">
                <a:solidFill>
                  <a:srgbClr val="0098D7"/>
                </a:solidFill>
                <a:latin typeface="Segoe UI" panose="020B0502040204020203" pitchFamily="34" charset="0"/>
              </a:rPr>
              <a:t>VP TRUCK</a:t>
            </a:r>
          </a:p>
          <a:p>
            <a:pPr marL="228611" indent="-228611" defTabSz="457223">
              <a:lnSpc>
                <a:spcPct val="15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latin typeface="Segoe UI" panose="020B0502040204020203" pitchFamily="34" charset="0"/>
                <a:sym typeface="Wingdings" panose="05000000000000000000" pitchFamily="2" charset="2"/>
              </a:rPr>
              <a:t>Full electric unit </a:t>
            </a:r>
            <a:endParaRPr lang="en-IE" sz="1400" strike="sngStrike" dirty="0">
              <a:solidFill>
                <a:srgbClr val="111E39"/>
              </a:solidFill>
              <a:highlight>
                <a:srgbClr val="FFFF00"/>
              </a:highlight>
              <a:latin typeface="Segoe UI" panose="020B0502040204020203" pitchFamily="34" charset="0"/>
              <a:cs typeface="Segoe UI"/>
              <a:sym typeface="Wingdings" panose="05000000000000000000" pitchFamily="2" charset="2"/>
            </a:endParaRPr>
          </a:p>
          <a:p>
            <a:pPr marL="228611" indent="-228611" defTabSz="457223">
              <a:lnSpc>
                <a:spcPct val="15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latin typeface="Segoe UI" panose="020B0502040204020203" pitchFamily="34" charset="0"/>
                <a:sym typeface="Wingdings" panose="05000000000000000000" pitchFamily="2" charset="2"/>
              </a:rPr>
              <a:t>Hybrid unit</a:t>
            </a:r>
            <a:endParaRPr lang="en-IE" sz="1400" strike="sngStrike" dirty="0">
              <a:highlight>
                <a:srgbClr val="FFFF00"/>
              </a:highlight>
              <a:latin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324A16-784D-7006-62CD-99F1745635E1}"/>
              </a:ext>
            </a:extLst>
          </p:cNvPr>
          <p:cNvSpPr/>
          <p:nvPr/>
        </p:nvSpPr>
        <p:spPr>
          <a:xfrm>
            <a:off x="9950822" y="4254521"/>
            <a:ext cx="1768512" cy="667747"/>
          </a:xfrm>
          <a:prstGeom prst="rect">
            <a:avLst/>
          </a:prstGeom>
        </p:spPr>
        <p:txBody>
          <a:bodyPr wrap="square" lIns="0" tIns="30480" rIns="60960" bIns="30480" anchor="t">
            <a:spAutoFit/>
          </a:bodyPr>
          <a:lstStyle/>
          <a:p>
            <a:pPr defTabSz="457223">
              <a:lnSpc>
                <a:spcPct val="150000"/>
              </a:lnSpc>
              <a:buClr>
                <a:srgbClr val="00B0F0"/>
              </a:buClr>
            </a:pPr>
            <a:r>
              <a:rPr lang="en-US" sz="1400" b="1" dirty="0">
                <a:solidFill>
                  <a:srgbClr val="0098D7"/>
                </a:solidFill>
                <a:latin typeface="Segoe UI" panose="020B0502040204020203" pitchFamily="34" charset="0"/>
              </a:rPr>
              <a:t>MARINE</a:t>
            </a:r>
          </a:p>
          <a:p>
            <a:pPr marL="285750" indent="-285750" defTabSz="457223">
              <a:lnSpc>
                <a:spcPct val="150000"/>
              </a:lnSpc>
              <a:buClr>
                <a:srgbClr val="00B0F0"/>
              </a:buClr>
              <a:buFont typeface="System Font Regular"/>
              <a:buChar char="–"/>
            </a:pPr>
            <a:r>
              <a:rPr lang="en-IE" sz="1400" b="1" dirty="0">
                <a:solidFill>
                  <a:srgbClr val="111E39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Full electric unit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D0BBD-1B61-7253-8F51-09232CCCA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0" r="13622"/>
          <a:stretch/>
        </p:blipFill>
        <p:spPr>
          <a:xfrm>
            <a:off x="2478361" y="1741586"/>
            <a:ext cx="2250687" cy="22123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78CCC3-F68D-E6CD-A466-E2E20DC5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segments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1ECA3-5C5B-75C4-56A3-36318E5A8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4" r="12502"/>
          <a:stretch/>
        </p:blipFill>
        <p:spPr>
          <a:xfrm>
            <a:off x="7453775" y="1741586"/>
            <a:ext cx="2241344" cy="2212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63BE9C-6F34-D96B-5421-846DD48439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2176"/>
          <a:stretch/>
        </p:blipFill>
        <p:spPr>
          <a:xfrm>
            <a:off x="9950822" y="1741586"/>
            <a:ext cx="2241343" cy="22123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780FC9-EB64-4203-4936-1615EF75B9A8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BC0076-F4C9-E4C7-6D32-26DC90AF4F22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DAD6A98-E45B-EDAB-68A0-8C229F50F667}"/>
              </a:ext>
            </a:extLst>
          </p:cNvPr>
          <p:cNvSpPr txBox="1">
            <a:spLocks/>
          </p:cNvSpPr>
          <p:nvPr/>
        </p:nvSpPr>
        <p:spPr>
          <a:xfrm>
            <a:off x="290972" y="4254521"/>
            <a:ext cx="1885203" cy="2220814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03622" indent="-20465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23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98D7"/>
                </a:solidFill>
              </a:rPr>
              <a:t>TRAILER</a:t>
            </a:r>
          </a:p>
          <a:p>
            <a:pPr marL="228611" indent="-228611" defTabSz="457223">
              <a:lnSpc>
                <a:spcPct val="10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sym typeface="Wingdings" panose="05000000000000000000" pitchFamily="2" charset="2"/>
              </a:rPr>
              <a:t>Full electric unit</a:t>
            </a:r>
          </a:p>
          <a:p>
            <a:pPr marL="228611" indent="-228611" defTabSz="457223">
              <a:lnSpc>
                <a:spcPct val="100000"/>
              </a:lnSpc>
              <a:buClr>
                <a:srgbClr val="00B0F0"/>
              </a:buClr>
              <a:buFont typeface="System Font Regular"/>
              <a:buChar char="―"/>
            </a:pPr>
            <a:r>
              <a:rPr lang="en-IE" sz="1400" b="1" dirty="0">
                <a:solidFill>
                  <a:srgbClr val="111E39"/>
                </a:solidFill>
                <a:sym typeface="Wingdings" panose="05000000000000000000" pitchFamily="2" charset="2"/>
              </a:rPr>
              <a:t>Hybrid unit</a:t>
            </a:r>
            <a:endParaRPr lang="en-IE" sz="1400" b="1" dirty="0">
              <a:solidFill>
                <a:srgbClr val="111E39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6BE023-3126-3808-02AC-82C6588149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26267" r="38272" b="21398"/>
          <a:stretch/>
        </p:blipFill>
        <p:spPr>
          <a:xfrm>
            <a:off x="13067" y="1741586"/>
            <a:ext cx="2250687" cy="22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A33C-3A2B-3A02-71E2-A3EF0C61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E4D10FC-B35C-2C64-60E5-DFD8F3F6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91" y="5038881"/>
            <a:ext cx="8591249" cy="859896"/>
          </a:xfrm>
        </p:spPr>
        <p:txBody>
          <a:bodyPr vert="horz" lIns="0" tIns="30480" rIns="60960" bIns="30480" rtlCol="0" anchor="t">
            <a:normAutofit/>
          </a:bodyPr>
          <a:lstStyle/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The E-COOLPAC delivers an AC output and powers the refrigeration unit on stand-by mode. </a:t>
            </a:r>
          </a:p>
          <a:p>
            <a:pPr marL="228611" indent="-228611" defTabSz="457223">
              <a:lnSpc>
                <a:spcPct val="12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―"/>
            </a:pPr>
            <a:r>
              <a:rPr lang="en-US" sz="1400" dirty="0">
                <a:solidFill>
                  <a:schemeClr val="tx1"/>
                </a:solidFill>
              </a:rPr>
              <a:t>The E-COOLPAC is charged by grid power. </a:t>
            </a:r>
          </a:p>
          <a:p>
            <a:endParaRPr lang="en-US" sz="1400" dirty="0"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2ECD8-328E-0BFF-BBC1-8427A955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226" y="2381502"/>
            <a:ext cx="8060210" cy="2260789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551E7F7-FEB3-7F62-0374-2C3B23A2D57E}"/>
              </a:ext>
            </a:extLst>
          </p:cNvPr>
          <p:cNvSpPr txBox="1">
            <a:spLocks/>
          </p:cNvSpPr>
          <p:nvPr/>
        </p:nvSpPr>
        <p:spPr>
          <a:xfrm>
            <a:off x="492120" y="1625811"/>
            <a:ext cx="947159" cy="424466"/>
          </a:xfrm>
          <a:prstGeom prst="rect">
            <a:avLst/>
          </a:prstGeom>
        </p:spPr>
        <p:txBody>
          <a:bodyPr vert="horz" lIns="0" tIns="30480" rIns="60960" bIns="30480" rtlCol="0" anchor="t">
            <a:normAutofit/>
          </a:bodyPr>
          <a:lstStyle>
            <a:lvl1pPr marL="0" indent="0" algn="l" defTabSz="1227856" rtl="0" eaLnBrk="1" latinLnBrk="0" hangingPunct="1">
              <a:lnSpc>
                <a:spcPct val="90000"/>
              </a:lnSpc>
              <a:spcBef>
                <a:spcPts val="1344"/>
              </a:spcBef>
              <a:buClr>
                <a:srgbClr val="0098D7"/>
              </a:buClr>
              <a:buFont typeface="System Font Regular"/>
              <a:buNone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0540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685058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2298986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912914" indent="-457200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Clr>
                <a:srgbClr val="0098D7"/>
              </a:buClr>
              <a:buFont typeface="System Font Regular"/>
              <a:buChar char="—"/>
              <a:defRPr sz="2800" b="0" i="0" kern="120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3376606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0534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4462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18390" indent="-306964" algn="l" defTabSz="1227856" rtl="0" eaLnBrk="1" latinLnBrk="0" hangingPunct="1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  <a:defRPr sz="2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</a:pPr>
            <a:endParaRPr lang="en-US" sz="1333" b="1" dirty="0">
              <a:solidFill>
                <a:srgbClr val="0098D7"/>
              </a:solidFill>
              <a:cs typeface="Segoe UI"/>
            </a:endParaRPr>
          </a:p>
          <a:p>
            <a:pPr algn="ctr" defTabSz="457223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1333" b="1" dirty="0">
                <a:solidFill>
                  <a:srgbClr val="0098D7"/>
                </a:solidFill>
              </a:rPr>
              <a:t>TRAILER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1441715-0DE3-3417-51BB-786B7E85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electric unit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D160C7-27EB-F0E6-E575-A7DD853B5F78}"/>
              </a:ext>
            </a:extLst>
          </p:cNvPr>
          <p:cNvCxnSpPr/>
          <p:nvPr/>
        </p:nvCxnSpPr>
        <p:spPr>
          <a:xfrm>
            <a:off x="2291137" y="160731"/>
            <a:ext cx="0" cy="2545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1C9153-C65F-75D2-00FB-4F9842D04ACE}"/>
              </a:ext>
            </a:extLst>
          </p:cNvPr>
          <p:cNvSpPr txBox="1"/>
          <p:nvPr/>
        </p:nvSpPr>
        <p:spPr>
          <a:xfrm>
            <a:off x="2414021" y="160731"/>
            <a:ext cx="1448656" cy="254538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E-COOLPAC</a:t>
            </a:r>
          </a:p>
        </p:txBody>
      </p:sp>
    </p:spTree>
    <p:extLst>
      <p:ext uri="{BB962C8B-B14F-4D97-AF65-F5344CB8AC3E}">
        <p14:creationId xmlns:p14="http://schemas.microsoft.com/office/powerpoint/2010/main" val="343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01 COMPANY INTRODUCTION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Model xmlns="fe2fafe7-4ffc-48b4-93bc-676d68850a74" xsi:nil="true"/>
    <Selected_x0020_Business_x0020_Unit xmlns="fe2fafe7-4ffc-48b4-93bc-676d68850a74" xsi:nil="true"/>
    <Selected_x0020_SME_x0020_Role xmlns="fe2fafe7-4ffc-48b4-93bc-676d68850a74" xsi:nil="true"/>
    <Document_x0020_Description xmlns="fe2fafe7-4ffc-48b4-93bc-676d68850a74" xsi:nil="true"/>
    <Selected_x0020_Coverage xmlns="fe2fafe7-4ffc-48b4-93bc-676d68850a74" xsi:nil="true"/>
    <Selected_x0020_Creator xmlns="fe2fafe7-4ffc-48b4-93bc-676d68850a74" xsi:nil="true"/>
    <Selected_x0020_Type xmlns="fe2fafe7-4ffc-48b4-93bc-676d68850a74">
      <Value>Bus</Value>
    </Selected_x0020_Type>
    <Selected_x0020_SME_x0020_Individual xmlns="fe2fafe7-4ffc-48b4-93bc-676d68850a74" xsi:nil="true"/>
    <Identifier xmlns="fe2fafe7-4ffc-48b4-93bc-676d68850a74" xsi:nil="true"/>
    <Selected_x0020_Geographic_x0020_Location xmlns="fe2fafe7-4ffc-48b4-93bc-676d68850a74" xsi:nil="true"/>
    <_Format xmlns="http://schemas.microsoft.com/sharepoint/v3/fields" xsi:nil="true"/>
    <Selected_x0020_Owner xmlns="fe2fafe7-4ffc-48b4-93bc-676d68850a74" xsi:nil="true"/>
    <Collection_x0020_Type xmlns="fe2fafe7-4ffc-48b4-93bc-676d68850a74" xsi:nil="true"/>
    <Revision_x0020_Date xmlns="1948f2df-e3dc-49ff-bcbb-da6fb5267aa4">1999-11-30T00:00:00+00:00</Revision_x0020_Date>
    <Selected_x0020_Language xmlns="fe2fafe7-4ffc-48b4-93bc-676d68850a74" xsi:nil="true"/>
    <Collection_x0020_Number xmlns="fe2fafe7-4ffc-48b4-93bc-676d68850a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 Info Central Document" ma:contentTypeID="0x010100DC5BCE098E77F24A93B65B304028A01800B9B6FFD1AE91F841AEEE51DA77C24574" ma:contentTypeVersion="21" ma:contentTypeDescription="" ma:contentTypeScope="" ma:versionID="6c5767b1de37fb745de8bf5eb2df4cfc">
  <xsd:schema xmlns:xsd="http://www.w3.org/2001/XMLSchema" xmlns:p="http://schemas.microsoft.com/office/2006/metadata/properties" xmlns:ns2="fe2fafe7-4ffc-48b4-93bc-676d68850a74" xmlns:ns3="http://schemas.microsoft.com/sharepoint/v3/fields" xmlns:ns4="1948f2df-e3dc-49ff-bcbb-da6fb5267aa4" targetNamespace="http://schemas.microsoft.com/office/2006/metadata/properties" ma:root="true" ma:fieldsID="c76591e549a85c1a12b39ea35f5fdc22" ns2:_="" ns3:_="" ns4:_="">
    <xsd:import namespace="fe2fafe7-4ffc-48b4-93bc-676d68850a74"/>
    <xsd:import namespace="http://schemas.microsoft.com/sharepoint/v3/fields"/>
    <xsd:import namespace="1948f2df-e3dc-49ff-bcbb-da6fb5267aa4"/>
    <xsd:element name="properties">
      <xsd:complexType>
        <xsd:sequence>
          <xsd:element name="documentManagement">
            <xsd:complexType>
              <xsd:all>
                <xsd:element ref="ns2:Selected_x0020_SME_x0020_Role" minOccurs="0"/>
                <xsd:element ref="ns2:Selected_x0020_SME_x0020_Individual" minOccurs="0"/>
                <xsd:element ref="ns2:Selected_x0020_Creator" minOccurs="0"/>
                <xsd:element ref="ns2:Selected_x0020_Owner" minOccurs="0"/>
                <xsd:element ref="ns2:Document_x0020_Description" minOccurs="0"/>
                <xsd:element ref="ns2:Identifier" minOccurs="0"/>
                <xsd:element ref="ns2:Selected_x0020_Language" minOccurs="0"/>
                <xsd:element ref="ns2:Selected_x0020_Coverage" minOccurs="0"/>
                <xsd:element ref="ns2:Model" minOccurs="0"/>
                <xsd:element ref="ns2:Selected_x0020_Business_x0020_Unit" minOccurs="0"/>
                <xsd:element ref="ns2:Selected_x0020_Geographic_x0020_Location" minOccurs="0"/>
                <xsd:element ref="ns2:Selected_x0020_Type" minOccurs="0"/>
                <xsd:element ref="ns3:_Source" minOccurs="0"/>
                <xsd:element ref="ns2:Collection_x0020_Type" minOccurs="0"/>
                <xsd:element ref="ns2:Collection_x0020_Number" minOccurs="0"/>
                <xsd:element ref="ns3:_Format" minOccurs="0"/>
                <xsd:element ref="ns4:Revis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2fafe7-4ffc-48b4-93bc-676d68850a74" elementFormDefault="qualified">
    <xsd:import namespace="http://schemas.microsoft.com/office/2006/documentManagement/types"/>
    <xsd:element name="Selected_x0020_SME_x0020_Role" ma:index="8" nillable="true" ma:displayName="Selected SME Role" ma:internalName="Selected_x0020_SME_x0020_Role">
      <xsd:simpleType>
        <xsd:restriction base="dms:Text">
          <xsd:maxLength value="255"/>
        </xsd:restriction>
      </xsd:simpleType>
    </xsd:element>
    <xsd:element name="Selected_x0020_SME_x0020_Individual" ma:index="9" nillable="true" ma:displayName="Selected SME Individual" ma:internalName="Selected_x0020_SME_x0020_Individual">
      <xsd:simpleType>
        <xsd:restriction base="dms:Text">
          <xsd:maxLength value="255"/>
        </xsd:restriction>
      </xsd:simpleType>
    </xsd:element>
    <xsd:element name="Selected_x0020_Creator" ma:index="10" nillable="true" ma:displayName="Selected Creator" ma:internalName="Selected_x0020_Creator">
      <xsd:simpleType>
        <xsd:restriction base="dms:Text">
          <xsd:maxLength value="255"/>
        </xsd:restriction>
      </xsd:simpleType>
    </xsd:element>
    <xsd:element name="Selected_x0020_Owner" ma:index="11" nillable="true" ma:displayName="Selected Owner" ma:internalName="Selected_x0020_Owner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Note"/>
      </xsd:simpleType>
    </xsd:element>
    <xsd:element name="Identifier" ma:index="13" nillable="true" ma:displayName="Identifier" ma:internalName="Identifier">
      <xsd:simpleType>
        <xsd:restriction base="dms:Text">
          <xsd:maxLength value="255"/>
        </xsd:restriction>
      </xsd:simpleType>
    </xsd:element>
    <xsd:element name="Selected_x0020_Language" ma:index="14" nillable="true" ma:displayName="Selected Language" ma:internalName="Selected_x0020_Language">
      <xsd:simpleType>
        <xsd:restriction base="dms:Text">
          <xsd:maxLength value="255"/>
        </xsd:restriction>
      </xsd:simpleType>
    </xsd:element>
    <xsd:element name="Selected_x0020_Coverage" ma:index="15" nillable="true" ma:displayName="Selected Coverage" ma:internalName="Selected_x0020_Coverage">
      <xsd:simpleType>
        <xsd:restriction base="dms:Text">
          <xsd:maxLength value="255"/>
        </xsd:restriction>
      </xsd:simpleType>
    </xsd:element>
    <xsd:element name="Model" ma:index="17" nillable="true" ma:displayName="Model Name" ma:default="" ma:internalName="Model">
      <xsd:simpleType>
        <xsd:restriction base="dms:Text">
          <xsd:maxLength value="255"/>
        </xsd:restriction>
      </xsd:simpleType>
    </xsd:element>
    <xsd:element name="Selected_x0020_Business_x0020_Unit" ma:index="18" nillable="true" ma:displayName="Selected Business Unit" ma:internalName="Selected_x0020_Business_x0020_Unit">
      <xsd:simpleType>
        <xsd:restriction base="dms:Text">
          <xsd:maxLength value="255"/>
        </xsd:restriction>
      </xsd:simpleType>
    </xsd:element>
    <xsd:element name="Selected_x0020_Geographic_x0020_Location" ma:index="19" nillable="true" ma:displayName="Selected Geographic Location" ma:internalName="Selected_x0020_Geographic_x0020_Location">
      <xsd:simpleType>
        <xsd:restriction base="dms:Text">
          <xsd:maxLength value="255"/>
        </xsd:restriction>
      </xsd:simpleType>
    </xsd:element>
    <xsd:element name="Selected_x0020_Type" ma:index="20" nillable="true" ma:displayName="Selected Type" ma:default="Bus" ma:internalName="Selected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"/>
                    <xsd:enumeration value="Container - genset"/>
                    <xsd:enumeration value="Conatiner - reefer"/>
                    <xsd:enumeration value="Rail"/>
                    <xsd:enumeration value="Vehicle Powered Truck"/>
                    <xsd:enumeration value="Self Powered Truck"/>
                    <xsd:enumeration value="Total Kare"/>
                    <xsd:enumeration value="Trailer"/>
                  </xsd:restriction>
                </xsd:simpleType>
              </xsd:element>
            </xsd:sequence>
          </xsd:extension>
        </xsd:complexContent>
      </xsd:complexType>
    </xsd:element>
    <xsd:element name="Collection_x0020_Type" ma:index="22" nillable="true" ma:displayName="Collection Type" ma:internalName="Collection_x0020_Type">
      <xsd:simpleType>
        <xsd:restriction base="dms:Text">
          <xsd:maxLength value="255"/>
        </xsd:restriction>
      </xsd:simpleType>
    </xsd:element>
    <xsd:element name="Collection_x0020_Number" ma:index="23" nillable="true" ma:displayName="Collection Number" ma:internalName="Collection_x0020_Number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21" nillable="true" ma:displayName="Source" ma:description="References to resources from which this resource was derived" ma:internalName="_Source">
      <xsd:simpleType>
        <xsd:restriction base="dms:Note"/>
      </xsd:simpleType>
    </xsd:element>
    <xsd:element name="_Format" ma:index="24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948f2df-e3dc-49ff-bcbb-da6fb5267aa4" elementFormDefault="qualified">
    <xsd:import namespace="http://schemas.microsoft.com/office/2006/documentManagement/types"/>
    <xsd:element name="Revision_x0020_Date" ma:index="25" nillable="true" ma:displayName="Revision Date" ma:default="" ma:format="DateTime" ma:internalName="Revis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C190C5-6B97-48C8-8F41-DE165DFC1A30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fe2fafe7-4ffc-48b4-93bc-676d68850a74"/>
    <ds:schemaRef ds:uri="http://schemas.microsoft.com/office/2006/documentManagement/types"/>
    <ds:schemaRef ds:uri="1948f2df-e3dc-49ff-bcbb-da6fb5267aa4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6A8AE6-4E43-4988-90E7-58A938E5E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fafe7-4ffc-48b4-93bc-676d68850a74"/>
    <ds:schemaRef ds:uri="http://schemas.microsoft.com/sharepoint/v3/fields"/>
    <ds:schemaRef ds:uri="1948f2df-e3dc-49ff-bcbb-da6fb5267a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7910E54-19CB-436F-B434-BE5069ED1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900</Words>
  <Application>Microsoft Office PowerPoint</Application>
  <PresentationFormat>Widescreen</PresentationFormat>
  <Paragraphs>180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Apple Symbols</vt:lpstr>
      <vt:lpstr>Arial</vt:lpstr>
      <vt:lpstr>Century Gothic</vt:lpstr>
      <vt:lpstr>Segoe UI</vt:lpstr>
      <vt:lpstr>Segoe UI Light</vt:lpstr>
      <vt:lpstr>Segoe UI Semibold</vt:lpstr>
      <vt:lpstr>System Font Regular</vt:lpstr>
      <vt:lpstr>Wingdings</vt:lpstr>
      <vt:lpstr>1_01 COMPANY INTRODUCTION</vt:lpstr>
      <vt:lpstr>E-COOLPAC  Modular battery solution for Truck, Trailer &amp; Marine   In partnership with AKSA</vt:lpstr>
      <vt:lpstr>E-COOLPAC  Compact, powerful, reliable. The modular battery solution for guaranteed power.</vt:lpstr>
      <vt:lpstr>PowerPoint Presentation</vt:lpstr>
      <vt:lpstr>PowerPoint Presentation</vt:lpstr>
      <vt:lpstr>PowerPoint Presentation</vt:lpstr>
      <vt:lpstr>PowerPoint Presentation</vt:lpstr>
      <vt:lpstr>Innovation and sustainability</vt:lpstr>
      <vt:lpstr>Customer segments</vt:lpstr>
      <vt:lpstr>Full electric unit</vt:lpstr>
      <vt:lpstr>Full electric unit</vt:lpstr>
      <vt:lpstr>Hybrid unit</vt:lpstr>
      <vt:lpstr>Hybrid unit</vt:lpstr>
      <vt:lpstr>Battery GenSet for marine containers</vt:lpstr>
      <vt:lpstr>PowerPoint Presentation</vt:lpstr>
      <vt:lpstr>Choose the charging method that suits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Nicovancau</dc:creator>
  <cp:lastModifiedBy>Muhammad</cp:lastModifiedBy>
  <cp:revision>374</cp:revision>
  <dcterms:created xsi:type="dcterms:W3CDTF">2015-03-02T11:00:57Z</dcterms:created>
  <dcterms:modified xsi:type="dcterms:W3CDTF">2025-05-21T10:26:20Z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0x010100DC5BCE098E77F24A93B65B304028A01800B9B6FFD1AE91F841AEEE51DA77C24574</vt:lpwstr>
  </property>
  <property fmtid="{D5CDD505-2E9C-101B-9397-08002B2CF9AE}" pid="3" name="TitusGUID">
    <vt:lpwstr>2873173d-7ef5-4eb3-8211-353457995907</vt:lpwstr>
  </property>
  <property fmtid="{D5CDD505-2E9C-101B-9397-08002B2CF9AE}" pid="4" name="CLASSIFICATION">
    <vt:lpwstr>TT-DC-3</vt:lpwstr>
  </property>
  <property fmtid="{D5CDD505-2E9C-101B-9397-08002B2CF9AE}" pid="5" name="MSIP_Label_162b2348-a379-47d7-bf25-1402d7b08038_Enabled">
    <vt:lpwstr>true</vt:lpwstr>
  </property>
  <property fmtid="{D5CDD505-2E9C-101B-9397-08002B2CF9AE}" pid="6" name="MSIP_Label_162b2348-a379-47d7-bf25-1402d7b08038_SetDate">
    <vt:lpwstr>2023-05-16T09:52:22Z</vt:lpwstr>
  </property>
  <property fmtid="{D5CDD505-2E9C-101B-9397-08002B2CF9AE}" pid="7" name="MSIP_Label_162b2348-a379-47d7-bf25-1402d7b08038_Method">
    <vt:lpwstr>Standard</vt:lpwstr>
  </property>
  <property fmtid="{D5CDD505-2E9C-101B-9397-08002B2CF9AE}" pid="8" name="MSIP_Label_162b2348-a379-47d7-bf25-1402d7b08038_Name">
    <vt:lpwstr>Business</vt:lpwstr>
  </property>
  <property fmtid="{D5CDD505-2E9C-101B-9397-08002B2CF9AE}" pid="9" name="MSIP_Label_162b2348-a379-47d7-bf25-1402d7b08038_SiteId">
    <vt:lpwstr>abf9983b-ca77-4f20-9633-ca9c5a847041</vt:lpwstr>
  </property>
  <property fmtid="{D5CDD505-2E9C-101B-9397-08002B2CF9AE}" pid="10" name="MSIP_Label_162b2348-a379-47d7-bf25-1402d7b08038_ActionId">
    <vt:lpwstr>701f1e7c-1804-4e70-a54e-f0243500172c</vt:lpwstr>
  </property>
  <property fmtid="{D5CDD505-2E9C-101B-9397-08002B2CF9AE}" pid="11" name="MSIP_Label_162b2348-a379-47d7-bf25-1402d7b08038_ContentBits">
    <vt:lpwstr>0</vt:lpwstr>
  </property>
</Properties>
</file>