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90" r:id="rId4"/>
    <p:sldMasterId id="2147483785" r:id="rId5"/>
  </p:sldMasterIdLst>
  <p:notesMasterIdLst>
    <p:notesMasterId r:id="rId26"/>
  </p:notesMasterIdLst>
  <p:handoutMasterIdLst>
    <p:handoutMasterId r:id="rId27"/>
  </p:handoutMasterIdLst>
  <p:sldIdLst>
    <p:sldId id="513" r:id="rId6"/>
    <p:sldId id="542" r:id="rId7"/>
    <p:sldId id="569" r:id="rId8"/>
    <p:sldId id="578" r:id="rId9"/>
    <p:sldId id="583" r:id="rId10"/>
    <p:sldId id="523" r:id="rId11"/>
    <p:sldId id="576" r:id="rId12"/>
    <p:sldId id="584" r:id="rId13"/>
    <p:sldId id="548" r:id="rId14"/>
    <p:sldId id="531" r:id="rId15"/>
    <p:sldId id="550" r:id="rId16"/>
    <p:sldId id="556" r:id="rId17"/>
    <p:sldId id="585" r:id="rId18"/>
    <p:sldId id="577" r:id="rId19"/>
    <p:sldId id="586" r:id="rId20"/>
    <p:sldId id="588" r:id="rId21"/>
    <p:sldId id="572" r:id="rId22"/>
    <p:sldId id="579" r:id="rId23"/>
    <p:sldId id="571" r:id="rId24"/>
    <p:sldId id="570" r:id="rId2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IOR INTRO (OPTIONAL)" id="{62716F35-B00C-46E0-8935-41E5F628D92F}">
          <p14:sldIdLst>
            <p14:sldId id="513"/>
            <p14:sldId id="542"/>
            <p14:sldId id="569"/>
            <p14:sldId id="578"/>
            <p14:sldId id="583"/>
            <p14:sldId id="523"/>
            <p14:sldId id="576"/>
            <p14:sldId id="584"/>
            <p14:sldId id="548"/>
            <p14:sldId id="531"/>
            <p14:sldId id="550"/>
            <p14:sldId id="556"/>
            <p14:sldId id="585"/>
            <p14:sldId id="577"/>
            <p14:sldId id="586"/>
            <p14:sldId id="588"/>
            <p14:sldId id="572"/>
            <p14:sldId id="579"/>
            <p14:sldId id="571"/>
            <p14:sldId id="570"/>
          </p14:sldIdLst>
        </p14:section>
      </p14:sectionLst>
    </p:ext>
    <p:ext uri="{EFAFB233-063F-42B5-8137-9DF3F51BA10A}">
      <p15:sldGuideLst xmlns:p15="http://schemas.microsoft.com/office/powerpoint/2012/main">
        <p15:guide id="1" pos="257" userDrawn="1">
          <p15:clr>
            <a:srgbClr val="A4A3A4"/>
          </p15:clr>
        </p15:guide>
        <p15:guide id="2" orient="horz" pos="4065"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C9FF"/>
    <a:srgbClr val="1B3059"/>
    <a:srgbClr val="213A6D"/>
    <a:srgbClr val="1A2E56"/>
    <a:srgbClr val="111E39"/>
    <a:srgbClr val="D4D9E0"/>
    <a:srgbClr val="D5F3FF"/>
    <a:srgbClr val="2C679C"/>
    <a:srgbClr val="6AB0D1"/>
    <a:srgbClr val="2C29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65" autoAdjust="0"/>
    <p:restoredTop sz="95882" autoAdjust="0"/>
  </p:normalViewPr>
  <p:slideViewPr>
    <p:cSldViewPr>
      <p:cViewPr varScale="1">
        <p:scale>
          <a:sx n="77" d="100"/>
          <a:sy n="77" d="100"/>
        </p:scale>
        <p:origin x="276" y="72"/>
      </p:cViewPr>
      <p:guideLst>
        <p:guide pos="257"/>
        <p:guide orient="horz" pos="4065"/>
      </p:guideLst>
    </p:cSldViewPr>
  </p:slideViewPr>
  <p:outlineViewPr>
    <p:cViewPr>
      <p:scale>
        <a:sx n="33" d="100"/>
        <a:sy n="33" d="100"/>
      </p:scale>
      <p:origin x="0" y="-74126"/>
    </p:cViewPr>
  </p:outlineViewPr>
  <p:notesTextViewPr>
    <p:cViewPr>
      <p:scale>
        <a:sx n="3" d="2"/>
        <a:sy n="3" d="2"/>
      </p:scale>
      <p:origin x="0" y="0"/>
    </p:cViewPr>
  </p:notesTextViewPr>
  <p:sorterViewPr>
    <p:cViewPr varScale="1">
      <p:scale>
        <a:sx n="100" d="100"/>
        <a:sy n="100" d="100"/>
      </p:scale>
      <p:origin x="0" y="0"/>
    </p:cViewPr>
  </p:sorterViewPr>
  <p:notesViewPr>
    <p:cSldViewPr showGuides="1">
      <p:cViewPr varScale="1">
        <p:scale>
          <a:sx n="75" d="100"/>
          <a:sy n="75" d="100"/>
        </p:scale>
        <p:origin x="229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07C644-C3C8-4A22-8360-20872025F073}" type="datetimeFigureOut">
              <a:rPr lang="fr-BE" smtClean="0"/>
              <a:t>21-05-25</a:t>
            </a:fld>
            <a:endParaRPr lang="fr-BE"/>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747D685-205B-4BCF-8032-289C1D3D2B5C}" type="slidenum">
              <a:rPr lang="fr-BE" smtClean="0"/>
              <a:t>‹#›</a:t>
            </a:fld>
            <a:endParaRPr lang="fr-BE"/>
          </a:p>
        </p:txBody>
      </p:sp>
    </p:spTree>
    <p:extLst>
      <p:ext uri="{BB962C8B-B14F-4D97-AF65-F5344CB8AC3E}">
        <p14:creationId xmlns:p14="http://schemas.microsoft.com/office/powerpoint/2010/main" val="5494697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01E6DA-C9AA-4338-9810-044D4C69636A}" type="datetimeFigureOut">
              <a:rPr lang="fr-BE" smtClean="0"/>
              <a:t>21-05-25</a:t>
            </a:fld>
            <a:endParaRPr lang="fr-BE"/>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D94116-D9FD-4DEC-A732-8F55C864185C}" type="slidenum">
              <a:rPr lang="fr-BE" smtClean="0"/>
              <a:t>‹#›</a:t>
            </a:fld>
            <a:endParaRPr lang="fr-BE"/>
          </a:p>
        </p:txBody>
      </p:sp>
    </p:spTree>
    <p:extLst>
      <p:ext uri="{BB962C8B-B14F-4D97-AF65-F5344CB8AC3E}">
        <p14:creationId xmlns:p14="http://schemas.microsoft.com/office/powerpoint/2010/main" val="3330557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BED94116-D9FD-4DEC-A732-8F55C864185C}" type="slidenum">
              <a:rPr lang="fr-BE" smtClean="0"/>
              <a:t>1</a:t>
            </a:fld>
            <a:endParaRPr lang="fr-BE" dirty="0"/>
          </a:p>
        </p:txBody>
      </p:sp>
    </p:spTree>
    <p:extLst>
      <p:ext uri="{BB962C8B-B14F-4D97-AF65-F5344CB8AC3E}">
        <p14:creationId xmlns:p14="http://schemas.microsoft.com/office/powerpoint/2010/main" val="1259978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xfrm>
            <a:off x="355600" y="674688"/>
            <a:ext cx="6146800" cy="3459162"/>
          </a:xfrm>
          <a:ln/>
        </p:spPr>
      </p:sp>
      <p:sp>
        <p:nvSpPr>
          <p:cNvPr id="27651" name="Notes Placeholder 2"/>
          <p:cNvSpPr>
            <a:spLocks noGrp="1"/>
          </p:cNvSpPr>
          <p:nvPr>
            <p:ph type="body" idx="1"/>
          </p:nvPr>
        </p:nvSpPr>
        <p:spPr>
          <a:noFill/>
        </p:spPr>
        <p:txBody>
          <a:bodyPr/>
          <a:lstStyle/>
          <a:p>
            <a:endParaRPr lang="en-US" dirty="0">
              <a:latin typeface="Times New Roman" pitchFamily="18" charset="0"/>
              <a:ea typeface="ヒラギノ角ゴ Pro W3"/>
            </a:endParaRPr>
          </a:p>
        </p:txBody>
      </p:sp>
      <p:sp>
        <p:nvSpPr>
          <p:cNvPr id="27652" name="Slide Number Placeholder 3"/>
          <p:cNvSpPr>
            <a:spLocks noGrp="1"/>
          </p:cNvSpPr>
          <p:nvPr>
            <p:ph type="sldNum" sz="quarter" idx="5"/>
          </p:nvPr>
        </p:nvSpPr>
        <p:spPr>
          <a:noFill/>
          <a:ln>
            <a:miter lim="800000"/>
            <a:headEnd/>
            <a:tailEnd/>
          </a:ln>
        </p:spPr>
        <p:txBody>
          <a:bodyPr/>
          <a:lstStyle/>
          <a:p>
            <a:fld id="{53975309-8CE1-40FE-8E9E-5CB56462B50B}" type="slidenum">
              <a:rPr lang="en-US">
                <a:ea typeface="ヒラギノ角ゴ Pro W3"/>
                <a:cs typeface="ヒラギノ角ゴ Pro W3"/>
              </a:rPr>
              <a:pPr/>
              <a:t>2</a:t>
            </a:fld>
            <a:endParaRPr lang="en-US" dirty="0">
              <a:ea typeface="ヒラギノ角ゴ Pro W3"/>
              <a:cs typeface="ヒラギノ角ゴ Pro W3"/>
            </a:endParaRPr>
          </a:p>
        </p:txBody>
      </p:sp>
    </p:spTree>
    <p:extLst>
      <p:ext uri="{BB962C8B-B14F-4D97-AF65-F5344CB8AC3E}">
        <p14:creationId xmlns:p14="http://schemas.microsoft.com/office/powerpoint/2010/main" val="209131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D94116-D9FD-4DEC-A732-8F55C864185C}" type="slidenum">
              <a:rPr lang="fr-BE" smtClean="0"/>
              <a:t>5</a:t>
            </a:fld>
            <a:endParaRPr lang="fr-BE"/>
          </a:p>
        </p:txBody>
      </p:sp>
    </p:spTree>
    <p:extLst>
      <p:ext uri="{BB962C8B-B14F-4D97-AF65-F5344CB8AC3E}">
        <p14:creationId xmlns:p14="http://schemas.microsoft.com/office/powerpoint/2010/main" val="1949143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BED94116-D9FD-4DEC-A732-8F55C864185C}" type="slidenum">
              <a:rPr lang="fr-BE" smtClean="0"/>
              <a:t>15</a:t>
            </a:fld>
            <a:endParaRPr lang="fr-BE"/>
          </a:p>
        </p:txBody>
      </p:sp>
    </p:spTree>
    <p:extLst>
      <p:ext uri="{BB962C8B-B14F-4D97-AF65-F5344CB8AC3E}">
        <p14:creationId xmlns:p14="http://schemas.microsoft.com/office/powerpoint/2010/main" val="264634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BED94116-D9FD-4DEC-A732-8F55C864185C}" type="slidenum">
              <a:rPr lang="fr-BE" smtClean="0"/>
              <a:t>19</a:t>
            </a:fld>
            <a:endParaRPr lang="fr-BE"/>
          </a:p>
        </p:txBody>
      </p:sp>
    </p:spTree>
    <p:extLst>
      <p:ext uri="{BB962C8B-B14F-4D97-AF65-F5344CB8AC3E}">
        <p14:creationId xmlns:p14="http://schemas.microsoft.com/office/powerpoint/2010/main" val="1259978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0 UPDATES INFO LIST">
    <p:spTree>
      <p:nvGrpSpPr>
        <p:cNvPr id="1" name=""/>
        <p:cNvGrpSpPr/>
        <p:nvPr/>
      </p:nvGrpSpPr>
      <p:grpSpPr>
        <a:xfrm>
          <a:off x="0" y="0"/>
          <a:ext cx="0" cy="0"/>
          <a:chOff x="0" y="0"/>
          <a:chExt cx="0" cy="0"/>
        </a:xfrm>
      </p:grpSpPr>
      <p:sp>
        <p:nvSpPr>
          <p:cNvPr id="8" name="Rectangle 7"/>
          <p:cNvSpPr/>
          <p:nvPr userDrawn="1"/>
        </p:nvSpPr>
        <p:spPr>
          <a:xfrm>
            <a:off x="0" y="1292400"/>
            <a:ext cx="12192000" cy="55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 name="Espace réservé du texte 3"/>
          <p:cNvSpPr>
            <a:spLocks noGrp="1"/>
          </p:cNvSpPr>
          <p:nvPr>
            <p:ph type="body" sz="quarter" idx="10"/>
          </p:nvPr>
        </p:nvSpPr>
        <p:spPr>
          <a:xfrm>
            <a:off x="0" y="1298500"/>
            <a:ext cx="11640616" cy="598487"/>
          </a:xfrm>
        </p:spPr>
        <p:txBody>
          <a:bodyPr lIns="216000" tIns="144000"/>
          <a:lstStyle>
            <a:lvl1pPr marL="0" indent="0">
              <a:lnSpc>
                <a:spcPct val="80000"/>
              </a:lnSpc>
              <a:spcBef>
                <a:spcPts val="0"/>
              </a:spcBef>
              <a:spcAft>
                <a:spcPts val="1200"/>
              </a:spcAft>
              <a:buNone/>
              <a:defRPr sz="1800" b="1" cap="all" baseline="0">
                <a:solidFill>
                  <a:srgbClr val="111E39"/>
                </a:solidFill>
              </a:defRPr>
            </a:lvl1pPr>
            <a:lvl2pPr marL="0" indent="0">
              <a:lnSpc>
                <a:spcPct val="80000"/>
              </a:lnSpc>
              <a:spcBef>
                <a:spcPts val="1200"/>
              </a:spcBef>
              <a:spcAft>
                <a:spcPts val="1200"/>
              </a:spcAft>
              <a:buNone/>
              <a:defRPr sz="1400">
                <a:solidFill>
                  <a:srgbClr val="111E39"/>
                </a:solidFill>
              </a:defRPr>
            </a:lvl2pPr>
            <a:lvl3pPr marL="141288" indent="-141288">
              <a:lnSpc>
                <a:spcPct val="80000"/>
              </a:lnSpc>
              <a:spcBef>
                <a:spcPts val="0"/>
              </a:spcBef>
              <a:buClr>
                <a:srgbClr val="0098D7"/>
              </a:buClr>
              <a:buFont typeface="Arial" panose="020B0604020202020204" pitchFamily="34" charset="0"/>
              <a:buChar char="•"/>
              <a:defRPr sz="1400">
                <a:solidFill>
                  <a:srgbClr val="111E39"/>
                </a:solidFill>
              </a:defRPr>
            </a:lvl3pPr>
            <a:lvl4pPr marL="0" indent="0">
              <a:lnSpc>
                <a:spcPct val="80000"/>
              </a:lnSpc>
              <a:spcBef>
                <a:spcPts val="1200"/>
              </a:spcBef>
              <a:spcAft>
                <a:spcPts val="1200"/>
              </a:spcAft>
              <a:buNone/>
              <a:defRPr sz="1200" b="1" cap="all" baseline="0">
                <a:solidFill>
                  <a:srgbClr val="0098D7"/>
                </a:solidFill>
              </a:defRPr>
            </a:lvl4pPr>
            <a:lvl5pPr marL="0" indent="0">
              <a:lnSpc>
                <a:spcPct val="80000"/>
              </a:lnSpc>
              <a:spcBef>
                <a:spcPts val="0"/>
              </a:spcBef>
              <a:buNone/>
              <a:defRPr sz="1000">
                <a:solidFill>
                  <a:srgbClr val="949FB2"/>
                </a:solidFill>
              </a:defRPr>
            </a:lvl5pPr>
          </a:lstStyle>
          <a:p>
            <a:pPr lvl="0"/>
            <a:endParaRPr lang="fr-BE" dirty="0"/>
          </a:p>
        </p:txBody>
      </p:sp>
      <p:sp>
        <p:nvSpPr>
          <p:cNvPr id="2" name="Espace réservé du pied de page 1"/>
          <p:cNvSpPr>
            <a:spLocks noGrp="1"/>
          </p:cNvSpPr>
          <p:nvPr>
            <p:ph type="ftr" sz="quarter" idx="12"/>
          </p:nvPr>
        </p:nvSpPr>
        <p:spPr/>
        <p:txBody>
          <a:bodyPr/>
          <a:lstStyle/>
          <a:p>
            <a:r>
              <a:rPr lang="en-US"/>
              <a:t>© Thermo King 2019. Strictly confidential.</a:t>
            </a:r>
            <a:endParaRPr lang="fr-BE" dirty="0"/>
          </a:p>
        </p:txBody>
      </p:sp>
      <p:sp>
        <p:nvSpPr>
          <p:cNvPr id="4" name="Espace réservé du texte 3"/>
          <p:cNvSpPr>
            <a:spLocks noGrp="1"/>
          </p:cNvSpPr>
          <p:nvPr>
            <p:ph type="body" sz="quarter" idx="13" hasCustomPrompt="1"/>
          </p:nvPr>
        </p:nvSpPr>
        <p:spPr>
          <a:xfrm>
            <a:off x="0" y="549275"/>
            <a:ext cx="9072563" cy="742950"/>
          </a:xfrm>
        </p:spPr>
        <p:txBody>
          <a:bodyPr lIns="216000" tIns="108000" anchor="ctr">
            <a:noAutofit/>
          </a:bodyPr>
          <a:lstStyle>
            <a:lvl1pPr marL="0" indent="0" algn="l" defTabSz="914400" rtl="0" eaLnBrk="1" latinLnBrk="0" hangingPunct="1">
              <a:buNone/>
              <a:defRPr lang="fr-BE" sz="2800" b="1" kern="1200" cap="all" baseline="0" dirty="0">
                <a:solidFill>
                  <a:schemeClr val="bg1"/>
                </a:solidFill>
                <a:latin typeface="+mn-lt"/>
                <a:ea typeface="+mn-ea"/>
                <a:cs typeface="+mn-cs"/>
              </a:defRPr>
            </a:lvl1pPr>
          </a:lstStyle>
          <a:p>
            <a:pPr lvl="0"/>
            <a:r>
              <a:rPr lang="fr-FR" dirty="0"/>
              <a:t>Updates</a:t>
            </a:r>
          </a:p>
        </p:txBody>
      </p:sp>
      <p:sp>
        <p:nvSpPr>
          <p:cNvPr id="5" name="Espace réservé du texte 4"/>
          <p:cNvSpPr>
            <a:spLocks noGrp="1"/>
          </p:cNvSpPr>
          <p:nvPr>
            <p:ph type="body" sz="quarter" idx="14"/>
          </p:nvPr>
        </p:nvSpPr>
        <p:spPr>
          <a:xfrm>
            <a:off x="0" y="1897063"/>
            <a:ext cx="11640616" cy="4195762"/>
          </a:xfrm>
        </p:spPr>
        <p:txBody>
          <a:bodyPr lIns="432000" tIns="144000">
            <a:normAutofit/>
          </a:bodyPr>
          <a:lstStyle>
            <a:lvl1pPr marL="342900" indent="-342900">
              <a:spcBef>
                <a:spcPts val="1200"/>
              </a:spcBef>
              <a:spcAft>
                <a:spcPts val="1200"/>
              </a:spcAft>
              <a:buClr>
                <a:schemeClr val="accent1"/>
              </a:buClr>
              <a:buFont typeface="+mj-lt"/>
              <a:buAutoNum type="arabicPeriod"/>
              <a:defRPr sz="1400">
                <a:solidFill>
                  <a:schemeClr val="tx1"/>
                </a:solidFill>
              </a:defRPr>
            </a:lvl1pPr>
            <a:lvl2pPr marL="0" indent="0">
              <a:spcBef>
                <a:spcPts val="1200"/>
              </a:spcBef>
              <a:spcAft>
                <a:spcPts val="1200"/>
              </a:spcAft>
              <a:buNone/>
              <a:defRPr sz="1400">
                <a:solidFill>
                  <a:schemeClr val="tx1"/>
                </a:solidFill>
              </a:defRPr>
            </a:lvl2pPr>
            <a:lvl3pPr marL="0" indent="0">
              <a:spcBef>
                <a:spcPts val="1200"/>
              </a:spcBef>
              <a:spcAft>
                <a:spcPts val="1200"/>
              </a:spcAft>
              <a:buNone/>
              <a:defRPr sz="1400" b="1" cap="all" baseline="0">
                <a:solidFill>
                  <a:schemeClr val="accent1"/>
                </a:solidFill>
              </a:defRPr>
            </a:lvl3pPr>
            <a:lvl4pPr marL="357188" indent="-177800">
              <a:spcBef>
                <a:spcPts val="1200"/>
              </a:spcBef>
              <a:spcAft>
                <a:spcPts val="1200"/>
              </a:spcAft>
              <a:buClr>
                <a:schemeClr val="accent1"/>
              </a:buClr>
              <a:buFont typeface="Century Gothic" panose="020B0502020202020204" pitchFamily="34" charset="0"/>
              <a:buChar char="–"/>
              <a:defRPr sz="1050">
                <a:solidFill>
                  <a:schemeClr val="tx1"/>
                </a:solidFill>
              </a:defRPr>
            </a:lvl4pPr>
            <a:lvl5pPr marL="0" indent="0">
              <a:spcBef>
                <a:spcPts val="1200"/>
              </a:spcBef>
              <a:spcAft>
                <a:spcPts val="1200"/>
              </a:spcAft>
              <a:buNone/>
              <a:defRPr sz="1050" i="1">
                <a:solidFill>
                  <a:schemeClr val="accent3"/>
                </a:solidFill>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BE" dirty="0"/>
          </a:p>
        </p:txBody>
      </p:sp>
    </p:spTree>
    <p:extLst>
      <p:ext uri="{BB962C8B-B14F-4D97-AF65-F5344CB8AC3E}">
        <p14:creationId xmlns:p14="http://schemas.microsoft.com/office/powerpoint/2010/main" val="1890012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0 USER INTRO TEMPLATE - name slide">
    <p:spTree>
      <p:nvGrpSpPr>
        <p:cNvPr id="1" name=""/>
        <p:cNvGrpSpPr/>
        <p:nvPr/>
      </p:nvGrpSpPr>
      <p:grpSpPr>
        <a:xfrm>
          <a:off x="0" y="0"/>
          <a:ext cx="0" cy="0"/>
          <a:chOff x="0" y="0"/>
          <a:chExt cx="0" cy="0"/>
        </a:xfrm>
      </p:grpSpPr>
      <p:sp>
        <p:nvSpPr>
          <p:cNvPr id="8" name="Rectangle 7"/>
          <p:cNvSpPr/>
          <p:nvPr userDrawn="1"/>
        </p:nvSpPr>
        <p:spPr>
          <a:xfrm>
            <a:off x="0" y="1292400"/>
            <a:ext cx="12192000" cy="55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 name="Espace réservé du texte 3"/>
          <p:cNvSpPr>
            <a:spLocks noGrp="1"/>
          </p:cNvSpPr>
          <p:nvPr>
            <p:ph type="body" sz="quarter" idx="11" hasCustomPrompt="1"/>
          </p:nvPr>
        </p:nvSpPr>
        <p:spPr>
          <a:xfrm>
            <a:off x="0" y="3544639"/>
            <a:ext cx="9072563" cy="964481"/>
          </a:xfrm>
        </p:spPr>
        <p:txBody>
          <a:bodyPr lIns="432000" tIns="144000">
            <a:normAutofit/>
          </a:bodyPr>
          <a:lstStyle>
            <a:lvl1pPr marL="0" indent="0">
              <a:lnSpc>
                <a:spcPct val="80000"/>
              </a:lnSpc>
              <a:spcBef>
                <a:spcPts val="0"/>
              </a:spcBef>
              <a:spcAft>
                <a:spcPts val="1200"/>
              </a:spcAft>
              <a:buNone/>
              <a:defRPr sz="1800" cap="all" baseline="0">
                <a:solidFill>
                  <a:srgbClr val="111E39"/>
                </a:solidFill>
              </a:defRPr>
            </a:lvl1pPr>
            <a:lvl2pPr marL="0" indent="0">
              <a:lnSpc>
                <a:spcPct val="90000"/>
              </a:lnSpc>
              <a:spcBef>
                <a:spcPts val="1200"/>
              </a:spcBef>
              <a:spcAft>
                <a:spcPts val="1200"/>
              </a:spcAft>
              <a:buNone/>
              <a:defRPr sz="2000" cap="none" baseline="0">
                <a:solidFill>
                  <a:schemeClr val="accent1"/>
                </a:solidFill>
              </a:defRPr>
            </a:lvl2pPr>
            <a:lvl3pPr marL="176213" indent="-176213">
              <a:lnSpc>
                <a:spcPct val="90000"/>
              </a:lnSpc>
              <a:spcBef>
                <a:spcPts val="0"/>
              </a:spcBef>
              <a:spcAft>
                <a:spcPts val="1200"/>
              </a:spcAft>
              <a:buClr>
                <a:srgbClr val="0098D7"/>
              </a:buClr>
              <a:buFont typeface="Arial" panose="020B0604020202020204" pitchFamily="34" charset="0"/>
              <a:buChar char="•"/>
              <a:defRPr sz="1400" cap="none">
                <a:solidFill>
                  <a:srgbClr val="111E39"/>
                </a:solidFill>
              </a:defRPr>
            </a:lvl3pPr>
            <a:lvl4pPr marL="0" indent="0">
              <a:lnSpc>
                <a:spcPct val="80000"/>
              </a:lnSpc>
              <a:spcBef>
                <a:spcPts val="1200"/>
              </a:spcBef>
              <a:spcAft>
                <a:spcPts val="1200"/>
              </a:spcAft>
              <a:buNone/>
              <a:defRPr sz="1400" b="1" cap="all" baseline="0">
                <a:solidFill>
                  <a:srgbClr val="0098D7"/>
                </a:solidFill>
              </a:defRPr>
            </a:lvl4pPr>
            <a:lvl5pPr marL="357188" indent="-171450">
              <a:lnSpc>
                <a:spcPct val="80000"/>
              </a:lnSpc>
              <a:spcBef>
                <a:spcPts val="600"/>
              </a:spcBef>
              <a:spcAft>
                <a:spcPts val="600"/>
              </a:spcAft>
              <a:buFont typeface="Century Gothic" panose="020B0502020202020204" pitchFamily="34" charset="0"/>
              <a:buChar char="–"/>
              <a:defRPr sz="1100" cap="none">
                <a:solidFill>
                  <a:schemeClr val="tx1"/>
                </a:solidFill>
              </a:defRPr>
            </a:lvl5pPr>
          </a:lstStyle>
          <a:p>
            <a:pPr lvl="1"/>
            <a:r>
              <a:rPr lang="fr-FR" dirty="0"/>
              <a:t>Deuxième niveau</a:t>
            </a:r>
            <a:endParaRPr lang="fr-BE" dirty="0"/>
          </a:p>
        </p:txBody>
      </p:sp>
      <p:sp>
        <p:nvSpPr>
          <p:cNvPr id="7" name="ZoneTexte 6"/>
          <p:cNvSpPr txBox="1"/>
          <p:nvPr userDrawn="1"/>
        </p:nvSpPr>
        <p:spPr>
          <a:xfrm>
            <a:off x="0" y="557344"/>
            <a:ext cx="5617029" cy="720000"/>
          </a:xfrm>
          <a:prstGeom prst="rect">
            <a:avLst/>
          </a:prstGeom>
          <a:noFill/>
        </p:spPr>
        <p:txBody>
          <a:bodyPr wrap="square" lIns="216000" rtlCol="0" anchor="ctr">
            <a:noAutofit/>
          </a:bodyPr>
          <a:lstStyle/>
          <a:p>
            <a:endParaRPr lang="fr-BE" sz="2800" b="1" cap="all" baseline="0" dirty="0">
              <a:solidFill>
                <a:schemeClr val="bg1"/>
              </a:solidFill>
              <a:latin typeface="+mn-lt"/>
            </a:endParaRPr>
          </a:p>
        </p:txBody>
      </p:sp>
      <p:sp>
        <p:nvSpPr>
          <p:cNvPr id="2" name="Espace réservé du pied de page 1"/>
          <p:cNvSpPr>
            <a:spLocks noGrp="1"/>
          </p:cNvSpPr>
          <p:nvPr>
            <p:ph type="ftr" sz="quarter" idx="12"/>
          </p:nvPr>
        </p:nvSpPr>
        <p:spPr/>
        <p:txBody>
          <a:bodyPr/>
          <a:lstStyle/>
          <a:p>
            <a:r>
              <a:rPr lang="en-US"/>
              <a:t>© Thermo King 2019. Strictly confidential.</a:t>
            </a:r>
            <a:endParaRPr lang="fr-BE" dirty="0"/>
          </a:p>
        </p:txBody>
      </p:sp>
      <p:sp>
        <p:nvSpPr>
          <p:cNvPr id="4" name="Espace réservé pour une image  3"/>
          <p:cNvSpPr>
            <a:spLocks noGrp="1"/>
          </p:cNvSpPr>
          <p:nvPr>
            <p:ph type="pic" sz="quarter" idx="13" hasCustomPrompt="1"/>
          </p:nvPr>
        </p:nvSpPr>
        <p:spPr>
          <a:xfrm>
            <a:off x="461137" y="4725144"/>
            <a:ext cx="1584325" cy="1582738"/>
          </a:xfrm>
          <a:solidFill>
            <a:schemeClr val="accent3"/>
          </a:solidFill>
        </p:spPr>
        <p:txBody>
          <a:bodyPr anchor="b">
            <a:normAutofit/>
          </a:bodyPr>
          <a:lstStyle>
            <a:lvl1pPr marL="0" indent="0" algn="ctr">
              <a:buNone/>
              <a:defRPr sz="1400">
                <a:solidFill>
                  <a:schemeClr val="bg1"/>
                </a:solidFill>
              </a:defRPr>
            </a:lvl1pPr>
          </a:lstStyle>
          <a:p>
            <a:r>
              <a:rPr lang="en-US" dirty="0"/>
              <a:t>Your company</a:t>
            </a:r>
            <a:r>
              <a:rPr lang="fr-BE" dirty="0"/>
              <a:t>’</a:t>
            </a:r>
            <a:r>
              <a:rPr lang="en-US" dirty="0"/>
              <a:t>s logo</a:t>
            </a:r>
            <a:endParaRPr lang="fr-BE" dirty="0"/>
          </a:p>
        </p:txBody>
      </p:sp>
      <p:sp>
        <p:nvSpPr>
          <p:cNvPr id="6" name="Espace réservé du texte 5"/>
          <p:cNvSpPr>
            <a:spLocks noGrp="1"/>
          </p:cNvSpPr>
          <p:nvPr>
            <p:ph type="body" sz="quarter" idx="14"/>
          </p:nvPr>
        </p:nvSpPr>
        <p:spPr>
          <a:xfrm>
            <a:off x="-1" y="1484313"/>
            <a:ext cx="9072563" cy="2060575"/>
          </a:xfrm>
        </p:spPr>
        <p:txBody>
          <a:bodyPr lIns="432000" anchor="b">
            <a:normAutofit/>
          </a:bodyPr>
          <a:lstStyle>
            <a:lvl1pPr marL="0" indent="0">
              <a:buNone/>
              <a:defRPr lang="fr-FR" sz="3200" b="0" kern="1200" cap="all" baseline="0" dirty="0" smtClean="0">
                <a:solidFill>
                  <a:srgbClr val="111E39"/>
                </a:solidFill>
                <a:latin typeface="+mn-lt"/>
                <a:ea typeface="+mn-ea"/>
                <a:cs typeface="+mn-cs"/>
              </a:defRPr>
            </a:lvl1pPr>
            <a:lvl2pPr marL="0" indent="0">
              <a:buNone/>
              <a:defRPr lang="fr-FR" sz="4400" b="1" kern="1200" cap="all" baseline="0" dirty="0" smtClean="0">
                <a:solidFill>
                  <a:srgbClr val="111E39"/>
                </a:solidFill>
                <a:latin typeface="+mn-lt"/>
                <a:ea typeface="+mn-ea"/>
                <a:cs typeface="+mn-cs"/>
              </a:defRPr>
            </a:lvl2pPr>
          </a:lstStyle>
          <a:p>
            <a:pPr lvl="0"/>
            <a:r>
              <a:rPr lang="fr-FR" dirty="0"/>
              <a:t>Modifiez les styles du texte du masque</a:t>
            </a:r>
          </a:p>
          <a:p>
            <a:pPr lvl="1"/>
            <a:r>
              <a:rPr lang="fr-FR" dirty="0"/>
              <a:t>Deuxième niveau</a:t>
            </a:r>
          </a:p>
        </p:txBody>
      </p:sp>
    </p:spTree>
    <p:extLst>
      <p:ext uri="{BB962C8B-B14F-4D97-AF65-F5344CB8AC3E}">
        <p14:creationId xmlns:p14="http://schemas.microsoft.com/office/powerpoint/2010/main" val="3383318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0 USER INTRO TEMPLATE - company 01">
    <p:spTree>
      <p:nvGrpSpPr>
        <p:cNvPr id="1" name=""/>
        <p:cNvGrpSpPr/>
        <p:nvPr/>
      </p:nvGrpSpPr>
      <p:grpSpPr>
        <a:xfrm>
          <a:off x="0" y="0"/>
          <a:ext cx="0" cy="0"/>
          <a:chOff x="0" y="0"/>
          <a:chExt cx="0" cy="0"/>
        </a:xfrm>
      </p:grpSpPr>
      <p:sp>
        <p:nvSpPr>
          <p:cNvPr id="4" name="Espace réservé pour une image  3"/>
          <p:cNvSpPr>
            <a:spLocks noGrp="1"/>
          </p:cNvSpPr>
          <p:nvPr>
            <p:ph type="pic" sz="quarter" idx="13"/>
          </p:nvPr>
        </p:nvSpPr>
        <p:spPr>
          <a:xfrm>
            <a:off x="0" y="1897063"/>
            <a:ext cx="9072563" cy="4700587"/>
          </a:xfrm>
          <a:solidFill>
            <a:schemeClr val="accent3"/>
          </a:solidFill>
        </p:spPr>
        <p:txBody>
          <a:bodyPr lIns="180000" rIns="0">
            <a:normAutofit/>
          </a:bodyPr>
          <a:lstStyle>
            <a:lvl1pPr>
              <a:defRPr sz="1800">
                <a:solidFill>
                  <a:schemeClr val="bg1"/>
                </a:solidFill>
              </a:defRPr>
            </a:lvl1pPr>
          </a:lstStyle>
          <a:p>
            <a:endParaRPr lang="fr-BE" dirty="0"/>
          </a:p>
        </p:txBody>
      </p:sp>
      <p:sp>
        <p:nvSpPr>
          <p:cNvPr id="9" name="Espace réservé du texte 3"/>
          <p:cNvSpPr>
            <a:spLocks noGrp="1"/>
          </p:cNvSpPr>
          <p:nvPr>
            <p:ph type="body" sz="quarter" idx="10" hasCustomPrompt="1"/>
          </p:nvPr>
        </p:nvSpPr>
        <p:spPr>
          <a:xfrm>
            <a:off x="0" y="1298500"/>
            <a:ext cx="9072563" cy="598487"/>
          </a:xfrm>
        </p:spPr>
        <p:txBody>
          <a:bodyPr lIns="216000" tIns="144000"/>
          <a:lstStyle>
            <a:lvl1pPr marL="0" indent="0">
              <a:lnSpc>
                <a:spcPct val="80000"/>
              </a:lnSpc>
              <a:spcBef>
                <a:spcPts val="0"/>
              </a:spcBef>
              <a:spcAft>
                <a:spcPts val="1200"/>
              </a:spcAft>
              <a:buNone/>
              <a:defRPr sz="1800" b="1" cap="all" baseline="0">
                <a:solidFill>
                  <a:srgbClr val="111E39"/>
                </a:solidFill>
              </a:defRPr>
            </a:lvl1pPr>
            <a:lvl2pPr marL="0" indent="0">
              <a:lnSpc>
                <a:spcPct val="80000"/>
              </a:lnSpc>
              <a:spcBef>
                <a:spcPts val="1200"/>
              </a:spcBef>
              <a:spcAft>
                <a:spcPts val="1200"/>
              </a:spcAft>
              <a:buNone/>
              <a:defRPr sz="1400">
                <a:solidFill>
                  <a:srgbClr val="111E39"/>
                </a:solidFill>
              </a:defRPr>
            </a:lvl2pPr>
            <a:lvl3pPr marL="141288" indent="-141288">
              <a:lnSpc>
                <a:spcPct val="80000"/>
              </a:lnSpc>
              <a:spcBef>
                <a:spcPts val="0"/>
              </a:spcBef>
              <a:buClr>
                <a:srgbClr val="0098D7"/>
              </a:buClr>
              <a:buFont typeface="Arial" panose="020B0604020202020204" pitchFamily="34" charset="0"/>
              <a:buChar char="•"/>
              <a:defRPr sz="1400">
                <a:solidFill>
                  <a:srgbClr val="111E39"/>
                </a:solidFill>
              </a:defRPr>
            </a:lvl3pPr>
            <a:lvl4pPr marL="0" indent="0">
              <a:lnSpc>
                <a:spcPct val="80000"/>
              </a:lnSpc>
              <a:spcBef>
                <a:spcPts val="1200"/>
              </a:spcBef>
              <a:spcAft>
                <a:spcPts val="1200"/>
              </a:spcAft>
              <a:buNone/>
              <a:defRPr sz="1200" b="1" cap="all" baseline="0">
                <a:solidFill>
                  <a:srgbClr val="0098D7"/>
                </a:solidFill>
              </a:defRPr>
            </a:lvl4pPr>
            <a:lvl5pPr marL="0" indent="0">
              <a:lnSpc>
                <a:spcPct val="80000"/>
              </a:lnSpc>
              <a:spcBef>
                <a:spcPts val="0"/>
              </a:spcBef>
              <a:buNone/>
              <a:defRPr sz="1000">
                <a:solidFill>
                  <a:srgbClr val="949FB2"/>
                </a:solidFill>
              </a:defRPr>
            </a:lvl5pPr>
          </a:lstStyle>
          <a:p>
            <a:pPr lvl="0"/>
            <a:r>
              <a:rPr lang="fr-FR" dirty="0" err="1"/>
              <a:t>Optional</a:t>
            </a:r>
            <a:r>
              <a:rPr lang="fr-FR" dirty="0"/>
              <a:t> </a:t>
            </a:r>
            <a:r>
              <a:rPr lang="fr-FR" dirty="0" err="1"/>
              <a:t>subtitle</a:t>
            </a:r>
            <a:endParaRPr lang="fr-BE" dirty="0"/>
          </a:p>
        </p:txBody>
      </p:sp>
      <p:sp>
        <p:nvSpPr>
          <p:cNvPr id="2" name="Espace réservé du pied de page 1"/>
          <p:cNvSpPr>
            <a:spLocks noGrp="1"/>
          </p:cNvSpPr>
          <p:nvPr>
            <p:ph type="ftr" sz="quarter" idx="12"/>
          </p:nvPr>
        </p:nvSpPr>
        <p:spPr/>
        <p:txBody>
          <a:bodyPr/>
          <a:lstStyle/>
          <a:p>
            <a:r>
              <a:rPr lang="en-US"/>
              <a:t>© Thermo King 2019. Strictly confidential.</a:t>
            </a:r>
            <a:endParaRPr lang="fr-BE" dirty="0"/>
          </a:p>
        </p:txBody>
      </p:sp>
      <p:sp>
        <p:nvSpPr>
          <p:cNvPr id="27" name="Espace réservé du texte 3"/>
          <p:cNvSpPr>
            <a:spLocks noGrp="1"/>
          </p:cNvSpPr>
          <p:nvPr>
            <p:ph type="body" sz="quarter" idx="14" hasCustomPrompt="1"/>
          </p:nvPr>
        </p:nvSpPr>
        <p:spPr>
          <a:xfrm>
            <a:off x="0" y="549275"/>
            <a:ext cx="9072563" cy="742950"/>
          </a:xfrm>
        </p:spPr>
        <p:txBody>
          <a:bodyPr lIns="216000" tIns="108000" anchor="ctr">
            <a:noAutofit/>
          </a:bodyPr>
          <a:lstStyle>
            <a:lvl1pPr marL="0" indent="0" algn="l" defTabSz="914400" rtl="0" eaLnBrk="1" latinLnBrk="0" hangingPunct="1">
              <a:buNone/>
              <a:defRPr lang="fr-BE" sz="2800" b="1" kern="1200" cap="all" baseline="0" dirty="0">
                <a:solidFill>
                  <a:schemeClr val="bg1"/>
                </a:solidFill>
                <a:latin typeface="+mn-lt"/>
                <a:ea typeface="+mn-ea"/>
                <a:cs typeface="+mn-cs"/>
              </a:defRPr>
            </a:lvl1pPr>
          </a:lstStyle>
          <a:p>
            <a:pPr lvl="0"/>
            <a:r>
              <a:rPr lang="fr-FR" dirty="0"/>
              <a:t>About … (</a:t>
            </a:r>
            <a:r>
              <a:rPr lang="fr-FR" dirty="0" err="1"/>
              <a:t>your</a:t>
            </a:r>
            <a:r>
              <a:rPr lang="fr-FR" dirty="0"/>
              <a:t> </a:t>
            </a:r>
            <a:r>
              <a:rPr lang="fr-FR" dirty="0" err="1"/>
              <a:t>company</a:t>
            </a:r>
            <a:r>
              <a:rPr lang="fr-FR" dirty="0"/>
              <a:t>)</a:t>
            </a:r>
            <a:endParaRPr lang="fr-BE" dirty="0"/>
          </a:p>
        </p:txBody>
      </p:sp>
    </p:spTree>
    <p:extLst>
      <p:ext uri="{BB962C8B-B14F-4D97-AF65-F5344CB8AC3E}">
        <p14:creationId xmlns:p14="http://schemas.microsoft.com/office/powerpoint/2010/main" val="24633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0 USER INTRO TEMPLATE - company 02">
    <p:spTree>
      <p:nvGrpSpPr>
        <p:cNvPr id="1" name=""/>
        <p:cNvGrpSpPr/>
        <p:nvPr/>
      </p:nvGrpSpPr>
      <p:grpSpPr>
        <a:xfrm>
          <a:off x="0" y="0"/>
          <a:ext cx="0" cy="0"/>
          <a:chOff x="0" y="0"/>
          <a:chExt cx="0" cy="0"/>
        </a:xfrm>
      </p:grpSpPr>
      <p:sp>
        <p:nvSpPr>
          <p:cNvPr id="8" name="Rectangle 7"/>
          <p:cNvSpPr/>
          <p:nvPr userDrawn="1"/>
        </p:nvSpPr>
        <p:spPr>
          <a:xfrm>
            <a:off x="0" y="1292400"/>
            <a:ext cx="12192000" cy="55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 name="Espace réservé du texte 3"/>
          <p:cNvSpPr>
            <a:spLocks noGrp="1"/>
          </p:cNvSpPr>
          <p:nvPr>
            <p:ph type="body" sz="quarter" idx="10" hasCustomPrompt="1"/>
          </p:nvPr>
        </p:nvSpPr>
        <p:spPr>
          <a:xfrm>
            <a:off x="0" y="1298500"/>
            <a:ext cx="9072563" cy="598487"/>
          </a:xfrm>
        </p:spPr>
        <p:txBody>
          <a:bodyPr lIns="216000" tIns="144000"/>
          <a:lstStyle>
            <a:lvl1pPr marL="0" indent="0">
              <a:lnSpc>
                <a:spcPct val="80000"/>
              </a:lnSpc>
              <a:spcBef>
                <a:spcPts val="0"/>
              </a:spcBef>
              <a:spcAft>
                <a:spcPts val="1200"/>
              </a:spcAft>
              <a:buNone/>
              <a:defRPr sz="1800" b="1" cap="all" baseline="0">
                <a:solidFill>
                  <a:srgbClr val="111E39"/>
                </a:solidFill>
              </a:defRPr>
            </a:lvl1pPr>
            <a:lvl2pPr marL="0" indent="0">
              <a:lnSpc>
                <a:spcPct val="80000"/>
              </a:lnSpc>
              <a:spcBef>
                <a:spcPts val="1200"/>
              </a:spcBef>
              <a:spcAft>
                <a:spcPts val="1200"/>
              </a:spcAft>
              <a:buNone/>
              <a:defRPr sz="1400">
                <a:solidFill>
                  <a:srgbClr val="111E39"/>
                </a:solidFill>
              </a:defRPr>
            </a:lvl2pPr>
            <a:lvl3pPr marL="141288" indent="-141288">
              <a:lnSpc>
                <a:spcPct val="80000"/>
              </a:lnSpc>
              <a:spcBef>
                <a:spcPts val="0"/>
              </a:spcBef>
              <a:buClr>
                <a:srgbClr val="0098D7"/>
              </a:buClr>
              <a:buFont typeface="Arial" panose="020B0604020202020204" pitchFamily="34" charset="0"/>
              <a:buChar char="•"/>
              <a:defRPr sz="1400">
                <a:solidFill>
                  <a:srgbClr val="111E39"/>
                </a:solidFill>
              </a:defRPr>
            </a:lvl3pPr>
            <a:lvl4pPr marL="0" indent="0">
              <a:lnSpc>
                <a:spcPct val="80000"/>
              </a:lnSpc>
              <a:spcBef>
                <a:spcPts val="1200"/>
              </a:spcBef>
              <a:spcAft>
                <a:spcPts val="1200"/>
              </a:spcAft>
              <a:buNone/>
              <a:defRPr sz="1200" b="1" cap="all" baseline="0">
                <a:solidFill>
                  <a:srgbClr val="0098D7"/>
                </a:solidFill>
              </a:defRPr>
            </a:lvl4pPr>
            <a:lvl5pPr marL="0" indent="0">
              <a:lnSpc>
                <a:spcPct val="80000"/>
              </a:lnSpc>
              <a:spcBef>
                <a:spcPts val="0"/>
              </a:spcBef>
              <a:buNone/>
              <a:defRPr sz="1000">
                <a:solidFill>
                  <a:srgbClr val="949FB2"/>
                </a:solidFill>
              </a:defRPr>
            </a:lvl5pPr>
          </a:lstStyle>
          <a:p>
            <a:pPr lvl="0"/>
            <a:r>
              <a:rPr lang="fr-FR" dirty="0" err="1"/>
              <a:t>Optional</a:t>
            </a:r>
            <a:r>
              <a:rPr lang="fr-FR" dirty="0"/>
              <a:t> </a:t>
            </a:r>
            <a:r>
              <a:rPr lang="fr-FR" dirty="0" err="1"/>
              <a:t>subtitle</a:t>
            </a:r>
            <a:endParaRPr lang="fr-BE" dirty="0"/>
          </a:p>
        </p:txBody>
      </p:sp>
      <p:sp>
        <p:nvSpPr>
          <p:cNvPr id="10" name="Espace réservé du texte 3"/>
          <p:cNvSpPr>
            <a:spLocks noGrp="1"/>
          </p:cNvSpPr>
          <p:nvPr>
            <p:ph type="body" sz="quarter" idx="11" hasCustomPrompt="1"/>
          </p:nvPr>
        </p:nvSpPr>
        <p:spPr>
          <a:xfrm>
            <a:off x="0" y="1908095"/>
            <a:ext cx="9072563" cy="4171158"/>
          </a:xfrm>
        </p:spPr>
        <p:txBody>
          <a:bodyPr lIns="432000" tIns="144000"/>
          <a:lstStyle>
            <a:lvl1pPr marL="0" indent="0">
              <a:lnSpc>
                <a:spcPct val="80000"/>
              </a:lnSpc>
              <a:spcBef>
                <a:spcPts val="0"/>
              </a:spcBef>
              <a:spcAft>
                <a:spcPts val="1200"/>
              </a:spcAft>
              <a:buNone/>
              <a:defRPr sz="1800" cap="all" baseline="0">
                <a:solidFill>
                  <a:srgbClr val="111E39"/>
                </a:solidFill>
              </a:defRPr>
            </a:lvl1pPr>
            <a:lvl2pPr marL="0" indent="0">
              <a:lnSpc>
                <a:spcPct val="90000"/>
              </a:lnSpc>
              <a:spcBef>
                <a:spcPts val="1200"/>
              </a:spcBef>
              <a:spcAft>
                <a:spcPts val="1200"/>
              </a:spcAft>
              <a:buNone/>
              <a:defRPr sz="1400" cap="none" baseline="0">
                <a:solidFill>
                  <a:srgbClr val="111E39"/>
                </a:solidFill>
              </a:defRPr>
            </a:lvl2pPr>
            <a:lvl3pPr marL="176213" indent="-176213">
              <a:lnSpc>
                <a:spcPct val="90000"/>
              </a:lnSpc>
              <a:spcBef>
                <a:spcPts val="0"/>
              </a:spcBef>
              <a:spcAft>
                <a:spcPts val="1200"/>
              </a:spcAft>
              <a:buClr>
                <a:srgbClr val="0098D7"/>
              </a:buClr>
              <a:buFont typeface="Arial" panose="020B0604020202020204" pitchFamily="34" charset="0"/>
              <a:buChar char="•"/>
              <a:defRPr sz="1400" cap="none">
                <a:solidFill>
                  <a:srgbClr val="111E39"/>
                </a:solidFill>
              </a:defRPr>
            </a:lvl3pPr>
            <a:lvl4pPr marL="0" indent="0">
              <a:lnSpc>
                <a:spcPct val="80000"/>
              </a:lnSpc>
              <a:spcBef>
                <a:spcPts val="1200"/>
              </a:spcBef>
              <a:spcAft>
                <a:spcPts val="1200"/>
              </a:spcAft>
              <a:buNone/>
              <a:defRPr sz="1400" b="1" cap="all" baseline="0">
                <a:solidFill>
                  <a:srgbClr val="0098D7"/>
                </a:solidFill>
              </a:defRPr>
            </a:lvl4pPr>
            <a:lvl5pPr marL="357188" indent="-171450">
              <a:lnSpc>
                <a:spcPct val="80000"/>
              </a:lnSpc>
              <a:spcBef>
                <a:spcPts val="600"/>
              </a:spcBef>
              <a:spcAft>
                <a:spcPts val="600"/>
              </a:spcAft>
              <a:buFont typeface="Century Gothic" panose="020B0502020202020204" pitchFamily="34" charset="0"/>
              <a:buChar char="–"/>
              <a:defRPr sz="1100" cap="none">
                <a:solidFill>
                  <a:schemeClr val="tx1"/>
                </a:solidFill>
              </a:defRPr>
            </a:lvl5pPr>
          </a:lstStyle>
          <a:p>
            <a:pPr lvl="1"/>
            <a:r>
              <a:rPr lang="fr-FR" dirty="0"/>
              <a:t>Deuxième niveau</a:t>
            </a:r>
          </a:p>
          <a:p>
            <a:pPr lvl="2"/>
            <a:r>
              <a:rPr lang="fr-FR" dirty="0"/>
              <a:t>Troisième niveau</a:t>
            </a:r>
          </a:p>
          <a:p>
            <a:pPr lvl="3"/>
            <a:r>
              <a:rPr lang="fr-FR" dirty="0"/>
              <a:t>Quatrième niveau</a:t>
            </a:r>
          </a:p>
          <a:p>
            <a:pPr lvl="4"/>
            <a:r>
              <a:rPr lang="fr-FR" dirty="0"/>
              <a:t>Cinquième niveau</a:t>
            </a:r>
            <a:endParaRPr lang="fr-BE" dirty="0"/>
          </a:p>
        </p:txBody>
      </p:sp>
      <p:sp>
        <p:nvSpPr>
          <p:cNvPr id="2" name="Espace réservé du pied de page 1"/>
          <p:cNvSpPr>
            <a:spLocks noGrp="1"/>
          </p:cNvSpPr>
          <p:nvPr>
            <p:ph type="ftr" sz="quarter" idx="12"/>
          </p:nvPr>
        </p:nvSpPr>
        <p:spPr/>
        <p:txBody>
          <a:bodyPr/>
          <a:lstStyle/>
          <a:p>
            <a:r>
              <a:rPr lang="en-US"/>
              <a:t>© Thermo King 2019. Strictly confidential.</a:t>
            </a:r>
            <a:endParaRPr lang="fr-BE" dirty="0"/>
          </a:p>
        </p:txBody>
      </p:sp>
      <p:sp>
        <p:nvSpPr>
          <p:cNvPr id="4" name="Espace réservé du texte 3"/>
          <p:cNvSpPr>
            <a:spLocks noGrp="1"/>
          </p:cNvSpPr>
          <p:nvPr>
            <p:ph type="body" sz="quarter" idx="13" hasCustomPrompt="1"/>
          </p:nvPr>
        </p:nvSpPr>
        <p:spPr>
          <a:xfrm>
            <a:off x="0" y="549275"/>
            <a:ext cx="9072563" cy="742950"/>
          </a:xfrm>
        </p:spPr>
        <p:txBody>
          <a:bodyPr lIns="216000" tIns="108000" anchor="ctr">
            <a:noAutofit/>
          </a:bodyPr>
          <a:lstStyle>
            <a:lvl1pPr marL="0" indent="0" algn="l" defTabSz="914400" rtl="0" eaLnBrk="1" latinLnBrk="0" hangingPunct="1">
              <a:buNone/>
              <a:defRPr lang="fr-BE" sz="2800" b="1" kern="1200" cap="all" baseline="0" dirty="0">
                <a:solidFill>
                  <a:schemeClr val="bg1"/>
                </a:solidFill>
                <a:latin typeface="+mn-lt"/>
                <a:ea typeface="+mn-ea"/>
                <a:cs typeface="+mn-cs"/>
              </a:defRPr>
            </a:lvl1pPr>
          </a:lstStyle>
          <a:p>
            <a:pPr lvl="0"/>
            <a:r>
              <a:rPr lang="fr-FR" dirty="0"/>
              <a:t>About … (</a:t>
            </a:r>
            <a:r>
              <a:rPr lang="fr-FR" dirty="0" err="1"/>
              <a:t>your</a:t>
            </a:r>
            <a:r>
              <a:rPr lang="fr-FR" dirty="0"/>
              <a:t> </a:t>
            </a:r>
            <a:r>
              <a:rPr lang="fr-FR" dirty="0" err="1"/>
              <a:t>company</a:t>
            </a:r>
            <a:r>
              <a:rPr lang="fr-FR" dirty="0"/>
              <a:t>)</a:t>
            </a:r>
            <a:endParaRPr lang="fr-BE" dirty="0"/>
          </a:p>
        </p:txBody>
      </p:sp>
    </p:spTree>
    <p:extLst>
      <p:ext uri="{BB962C8B-B14F-4D97-AF65-F5344CB8AC3E}">
        <p14:creationId xmlns:p14="http://schemas.microsoft.com/office/powerpoint/2010/main" val="68091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atin typeface="Calibri" pitchFamily="34" charset="0"/>
              </a:defRPr>
            </a:lvl1pPr>
          </a:lstStyle>
          <a:p>
            <a:r>
              <a:rPr lang="en-US" dirty="0"/>
              <a:t>Click to edit Master title style</a:t>
            </a:r>
            <a:endParaRPr lang="en-IE" dirty="0"/>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extLst>
      <p:ext uri="{BB962C8B-B14F-4D97-AF65-F5344CB8AC3E}">
        <p14:creationId xmlns:p14="http://schemas.microsoft.com/office/powerpoint/2010/main" val="4255129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04427" y="1228727"/>
            <a:ext cx="7321973" cy="5019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noChangeArrowheads="1"/>
          </p:cNvSpPr>
          <p:nvPr>
            <p:ph type="title"/>
          </p:nvPr>
        </p:nvSpPr>
        <p:spPr bwMode="auto">
          <a:xfrm>
            <a:off x="704429" y="104777"/>
            <a:ext cx="7588673" cy="744220"/>
          </a:xfrm>
          <a:prstGeom prst="rect">
            <a:avLst/>
          </a:prstGeom>
          <a:noFill/>
          <a:ln w="9525">
            <a:noFill/>
            <a:miter lim="800000"/>
            <a:headEnd/>
            <a:tailEnd/>
          </a:ln>
        </p:spPr>
        <p:txBody>
          <a:bodyPr/>
          <a:lstStyle/>
          <a:p>
            <a:pPr lvl="0"/>
            <a:r>
              <a:rPr lang="en-US" dirty="0"/>
              <a:t>Click to edit Master title style</a:t>
            </a:r>
          </a:p>
        </p:txBody>
      </p:sp>
    </p:spTree>
    <p:extLst>
      <p:ext uri="{BB962C8B-B14F-4D97-AF65-F5344CB8AC3E}">
        <p14:creationId xmlns:p14="http://schemas.microsoft.com/office/powerpoint/2010/main" val="1659759675"/>
      </p:ext>
    </p:extLst>
  </p:cSld>
  <p:clrMapOvr>
    <a:masterClrMapping/>
  </p:clrMapOvr>
  <p:transition spd="med" advTm="0">
    <p:fade thruBlk="1"/>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1.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12192000" cy="576000"/>
          </a:xfrm>
          <a:prstGeom prst="rect">
            <a:avLst/>
          </a:prstGeom>
          <a:solidFill>
            <a:srgbClr val="009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7" name="Rectangle 26"/>
          <p:cNvSpPr/>
          <p:nvPr userDrawn="1"/>
        </p:nvSpPr>
        <p:spPr>
          <a:xfrm>
            <a:off x="0" y="574586"/>
            <a:ext cx="12192000" cy="720000"/>
          </a:xfrm>
          <a:prstGeom prst="rect">
            <a:avLst/>
          </a:prstGeom>
          <a:solidFill>
            <a:srgbClr val="111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11" name="Imag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6974" y="143638"/>
            <a:ext cx="1799957" cy="288725"/>
          </a:xfrm>
          <a:prstGeom prst="rect">
            <a:avLst/>
          </a:prstGeom>
        </p:spPr>
      </p:pic>
      <p:sp>
        <p:nvSpPr>
          <p:cNvPr id="2" name="Espace réservé du titre 1"/>
          <p:cNvSpPr>
            <a:spLocks noGrp="1"/>
          </p:cNvSpPr>
          <p:nvPr userDrawn="1">
            <p:ph type="title"/>
          </p:nvPr>
        </p:nvSpPr>
        <p:spPr>
          <a:xfrm>
            <a:off x="838200" y="365125"/>
            <a:ext cx="10515600" cy="1325563"/>
          </a:xfrm>
          <a:prstGeom prst="rect">
            <a:avLst/>
          </a:prstGeom>
        </p:spPr>
        <p:txBody>
          <a:bodyPr vert="horz" lIns="91440" tIns="45720" rIns="91440" bIns="45720" rtlCol="0" anchor="ctr">
            <a:normAutofit/>
          </a:bodyPr>
          <a:lstStyle/>
          <a:p>
            <a:r>
              <a:rPr lang="fr-FR" dirty="0"/>
              <a:t>Modifiez le style du titre</a:t>
            </a:r>
            <a:endParaRPr lang="fr-BE" dirty="0"/>
          </a:p>
        </p:txBody>
      </p:sp>
      <p:sp>
        <p:nvSpPr>
          <p:cNvPr id="3" name="Espace réservé du texte 2"/>
          <p:cNvSpPr>
            <a:spLocks noGrp="1"/>
          </p:cNvSpPr>
          <p:nvPr userDrawn="1">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BE" dirty="0"/>
          </a:p>
        </p:txBody>
      </p:sp>
      <p:sp>
        <p:nvSpPr>
          <p:cNvPr id="5" name="Espace réservé du pied de page 4"/>
          <p:cNvSpPr>
            <a:spLocks noGrp="1"/>
          </p:cNvSpPr>
          <p:nvPr userDrawn="1">
            <p:ph type="ftr" sz="quarter" idx="3"/>
          </p:nvPr>
        </p:nvSpPr>
        <p:spPr>
          <a:xfrm>
            <a:off x="9299574" y="6492875"/>
            <a:ext cx="2892425" cy="365125"/>
          </a:xfrm>
          <a:prstGeom prst="rect">
            <a:avLst/>
          </a:prstGeom>
        </p:spPr>
        <p:txBody>
          <a:bodyPr vert="horz" lIns="108000" tIns="45720" rIns="0" bIns="45720" rtlCol="0" anchor="ctr"/>
          <a:lstStyle>
            <a:lvl1pPr algn="l">
              <a:defRPr sz="900">
                <a:solidFill>
                  <a:schemeClr val="tx1">
                    <a:tint val="75000"/>
                  </a:schemeClr>
                </a:solidFill>
              </a:defRPr>
            </a:lvl1pPr>
          </a:lstStyle>
          <a:p>
            <a:r>
              <a:rPr lang="en-US"/>
              <a:t>© Thermo King 2019. Strictly confidential.</a:t>
            </a:r>
            <a:endParaRPr lang="fr-BE" dirty="0"/>
          </a:p>
        </p:txBody>
      </p:sp>
    </p:spTree>
    <p:extLst>
      <p:ext uri="{BB962C8B-B14F-4D97-AF65-F5344CB8AC3E}">
        <p14:creationId xmlns:p14="http://schemas.microsoft.com/office/powerpoint/2010/main" val="3205419124"/>
      </p:ext>
    </p:extLst>
  </p:cSld>
  <p:clrMap bg1="lt1" tx1="dk1" bg2="lt2" tx2="dk2" accent1="accent1" accent2="accent2" accent3="accent3" accent4="accent4" accent5="accent5" accent6="accent6" hlink="hlink" folHlink="folHlink"/>
  <p:sldLayoutIdLst>
    <p:sldLayoutId id="2147483793"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592">
          <p15:clr>
            <a:srgbClr val="F26B43"/>
          </p15:clr>
        </p15:guide>
        <p15:guide id="4" pos="585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12192000" cy="576000"/>
          </a:xfrm>
          <a:prstGeom prst="rect">
            <a:avLst/>
          </a:prstGeom>
          <a:solidFill>
            <a:srgbClr val="009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7" name="Rectangle 26"/>
          <p:cNvSpPr/>
          <p:nvPr userDrawn="1"/>
        </p:nvSpPr>
        <p:spPr>
          <a:xfrm>
            <a:off x="0" y="574586"/>
            <a:ext cx="12192000" cy="720000"/>
          </a:xfrm>
          <a:prstGeom prst="rect">
            <a:avLst/>
          </a:prstGeom>
          <a:solidFill>
            <a:srgbClr val="111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11" name="Image 10"/>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16974" y="143638"/>
            <a:ext cx="1799957" cy="288725"/>
          </a:xfrm>
          <a:prstGeom prst="rect">
            <a:avLst/>
          </a:prstGeom>
        </p:spPr>
      </p:pic>
      <p:sp>
        <p:nvSpPr>
          <p:cNvPr id="2" name="Espace réservé du titre 1"/>
          <p:cNvSpPr>
            <a:spLocks noGrp="1"/>
          </p:cNvSpPr>
          <p:nvPr userDrawn="1">
            <p:ph type="title"/>
          </p:nvPr>
        </p:nvSpPr>
        <p:spPr>
          <a:xfrm>
            <a:off x="838200" y="365125"/>
            <a:ext cx="10515600" cy="1325563"/>
          </a:xfrm>
          <a:prstGeom prst="rect">
            <a:avLst/>
          </a:prstGeom>
        </p:spPr>
        <p:txBody>
          <a:bodyPr vert="horz" lIns="91440" tIns="45720" rIns="91440" bIns="45720" rtlCol="0" anchor="ctr">
            <a:normAutofit/>
          </a:bodyPr>
          <a:lstStyle/>
          <a:p>
            <a:r>
              <a:rPr lang="fr-FR" dirty="0"/>
              <a:t>Modifiez le style du titre</a:t>
            </a:r>
            <a:endParaRPr lang="fr-BE" dirty="0"/>
          </a:p>
        </p:txBody>
      </p:sp>
      <p:sp>
        <p:nvSpPr>
          <p:cNvPr id="3" name="Espace réservé du texte 2"/>
          <p:cNvSpPr>
            <a:spLocks noGrp="1"/>
          </p:cNvSpPr>
          <p:nvPr userDrawn="1">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BE" dirty="0"/>
          </a:p>
        </p:txBody>
      </p:sp>
      <p:sp>
        <p:nvSpPr>
          <p:cNvPr id="5" name="Espace réservé du pied de page 4"/>
          <p:cNvSpPr>
            <a:spLocks noGrp="1"/>
          </p:cNvSpPr>
          <p:nvPr userDrawn="1">
            <p:ph type="ftr" sz="quarter" idx="3"/>
          </p:nvPr>
        </p:nvSpPr>
        <p:spPr>
          <a:xfrm>
            <a:off x="9299574" y="6492875"/>
            <a:ext cx="2892425" cy="365125"/>
          </a:xfrm>
          <a:prstGeom prst="rect">
            <a:avLst/>
          </a:prstGeom>
        </p:spPr>
        <p:txBody>
          <a:bodyPr vert="horz" lIns="108000" tIns="45720" rIns="0" bIns="45720" rtlCol="0" anchor="ctr"/>
          <a:lstStyle>
            <a:lvl1pPr algn="l">
              <a:defRPr sz="900">
                <a:solidFill>
                  <a:schemeClr val="tx1">
                    <a:tint val="75000"/>
                  </a:schemeClr>
                </a:solidFill>
              </a:defRPr>
            </a:lvl1pPr>
          </a:lstStyle>
          <a:p>
            <a:r>
              <a:rPr lang="en-US"/>
              <a:t>© Thermo King 2019. Strictly confidential.</a:t>
            </a:r>
            <a:endParaRPr lang="fr-BE" dirty="0"/>
          </a:p>
        </p:txBody>
      </p:sp>
    </p:spTree>
    <p:extLst>
      <p:ext uri="{BB962C8B-B14F-4D97-AF65-F5344CB8AC3E}">
        <p14:creationId xmlns:p14="http://schemas.microsoft.com/office/powerpoint/2010/main" val="3425316404"/>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4" r:id="rId4"/>
    <p:sldLayoutId id="2147483795"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592">
          <p15:clr>
            <a:srgbClr val="F26B43"/>
          </p15:clr>
        </p15:guide>
        <p15:guide id="4" pos="585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8.png"/><Relationship Id="rId1" Type="http://schemas.openxmlformats.org/officeDocument/2006/relationships/slideLayout" Target="../slideLayouts/slideLayout5.xml"/><Relationship Id="rId4" Type="http://schemas.openxmlformats.org/officeDocument/2006/relationships/image" Target="../media/image6.emf"/></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5.xml"/><Relationship Id="rId5" Type="http://schemas.openxmlformats.org/officeDocument/2006/relationships/image" Target="../media/image6.emf"/><Relationship Id="rId4" Type="http://schemas.openxmlformats.org/officeDocument/2006/relationships/slide" Target="slide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 Id="rId5" Type="http://schemas.openxmlformats.org/officeDocument/2006/relationships/image" Target="../media/image6.emf"/><Relationship Id="rId4" Type="http://schemas.openxmlformats.org/officeDocument/2006/relationships/slide" Target="slide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 Id="rId6" Type="http://schemas.openxmlformats.org/officeDocument/2006/relationships/image" Target="../media/image6.emf"/><Relationship Id="rId5" Type="http://schemas.openxmlformats.org/officeDocument/2006/relationships/slide" Target="slide2.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5.jpeg"/><Relationship Id="rId1" Type="http://schemas.openxmlformats.org/officeDocument/2006/relationships/slideLayout" Target="../slideLayouts/slideLayout5.xml"/><Relationship Id="rId5" Type="http://schemas.openxmlformats.org/officeDocument/2006/relationships/image" Target="../media/image26.png"/><Relationship Id="rId4" Type="http://schemas.openxmlformats.org/officeDocument/2006/relationships/image" Target="../media/image6.emf"/></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27.png"/><Relationship Id="rId4" Type="http://schemas.openxmlformats.org/officeDocument/2006/relationships/image" Target="../media/image6.emf"/></Relationships>
</file>

<file path=ppt/slides/_rels/slide1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5.jpeg"/><Relationship Id="rId1" Type="http://schemas.openxmlformats.org/officeDocument/2006/relationships/slideLayout" Target="../slideLayouts/slideLayout5.xml"/><Relationship Id="rId5" Type="http://schemas.openxmlformats.org/officeDocument/2006/relationships/image" Target="../media/image28.png"/><Relationship Id="rId4" Type="http://schemas.openxmlformats.org/officeDocument/2006/relationships/image" Target="../media/image6.emf"/></Relationships>
</file>

<file path=ppt/slides/_rels/slide1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9.png"/><Relationship Id="rId1" Type="http://schemas.openxmlformats.org/officeDocument/2006/relationships/slideLayout" Target="../slideLayouts/slideLayout5.xml"/><Relationship Id="rId4" Type="http://schemas.openxmlformats.org/officeDocument/2006/relationships/image" Target="../media/image6.emf"/></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5.xml"/><Relationship Id="rId5" Type="http://schemas.openxmlformats.org/officeDocument/2006/relationships/image" Target="../media/image6.emf"/><Relationship Id="rId4" Type="http://schemas.openxmlformats.org/officeDocument/2006/relationships/slide" Target="slide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sv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6.emf"/><Relationship Id="rId4" Type="http://schemas.openxmlformats.org/officeDocument/2006/relationships/slide" Target="slide2.xml"/></Relationships>
</file>

<file path=ppt/slides/_rels/slide2.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mailto:marketing.europe@thermoking.com?subject=TK%20presentation%20feedback" TargetMode="External"/><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jpeg"/><Relationship Id="rId1" Type="http://schemas.openxmlformats.org/officeDocument/2006/relationships/slideLayout" Target="../slideLayouts/slideLayout5.xml"/><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 Id="rId6" Type="http://schemas.openxmlformats.org/officeDocument/2006/relationships/image" Target="../media/image6.emf"/><Relationship Id="rId5" Type="http://schemas.openxmlformats.org/officeDocument/2006/relationships/slide" Target="slide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6.emf"/><Relationship Id="rId5" Type="http://schemas.openxmlformats.org/officeDocument/2006/relationships/slide" Target="slide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5.xml"/><Relationship Id="rId5" Type="http://schemas.openxmlformats.org/officeDocument/2006/relationships/image" Target="../media/image6.emf"/><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3.xml"/><Relationship Id="rId5" Type="http://schemas.openxmlformats.org/officeDocument/2006/relationships/image" Target="../media/image6.emf"/><Relationship Id="rId4" Type="http://schemas.openxmlformats.org/officeDocument/2006/relationships/slide" Target="slide2.xml"/></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6.jpeg"/><Relationship Id="rId1" Type="http://schemas.openxmlformats.org/officeDocument/2006/relationships/slideLayout" Target="../slideLayouts/slideLayout5.xml"/><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7.jpeg"/><Relationship Id="rId1" Type="http://schemas.openxmlformats.org/officeDocument/2006/relationships/slideLayout" Target="../slideLayouts/slideLayout5.xml"/><Relationship Id="rId4"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4680" y="1241376"/>
            <a:ext cx="12216680" cy="5616624"/>
          </a:xfrm>
          <a:prstGeom prst="rect">
            <a:avLst/>
          </a:prstGeom>
        </p:spPr>
      </p:pic>
      <p:sp>
        <p:nvSpPr>
          <p:cNvPr id="4" name="Espace réservé du texte 3"/>
          <p:cNvSpPr>
            <a:spLocks noGrp="1"/>
          </p:cNvSpPr>
          <p:nvPr>
            <p:ph type="body" sz="quarter" idx="14"/>
          </p:nvPr>
        </p:nvSpPr>
        <p:spPr>
          <a:xfrm>
            <a:off x="-168696" y="476672"/>
            <a:ext cx="11687944" cy="720080"/>
          </a:xfrm>
        </p:spPr>
        <p:txBody>
          <a:bodyPr>
            <a:noAutofit/>
          </a:bodyPr>
          <a:lstStyle/>
          <a:p>
            <a:pPr lvl="1"/>
            <a:r>
              <a:rPr lang="en-US" sz="2800" dirty="0">
                <a:solidFill>
                  <a:schemeClr val="bg1"/>
                </a:solidFill>
              </a:rPr>
              <a:t>V-series – Temperature control for Vans and Small Trucks</a:t>
            </a:r>
            <a:endParaRPr lang="fr-BE" sz="2800" dirty="0"/>
          </a:p>
        </p:txBody>
      </p:sp>
      <p:pic>
        <p:nvPicPr>
          <p:cNvPr id="5" name="Picture 9">
            <a:extLst>
              <a:ext uri="{FF2B5EF4-FFF2-40B4-BE49-F238E27FC236}">
                <a16:creationId xmlns:a16="http://schemas.microsoft.com/office/drawing/2014/main" id="{9DE74312-D1E7-E74C-BEC7-01FC926D2F0E}"/>
              </a:ext>
            </a:extLst>
          </p:cNvPr>
          <p:cNvPicPr>
            <a:picLocks noChangeAspect="1" noChangeArrowheads="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bwMode="auto">
          <a:xfrm>
            <a:off x="9493496" y="5760529"/>
            <a:ext cx="2170774" cy="753740"/>
          </a:xfrm>
          <a:prstGeom prst="rect">
            <a:avLst/>
          </a:prstGeom>
          <a:noFill/>
        </p:spPr>
      </p:pic>
    </p:spTree>
    <p:extLst>
      <p:ext uri="{BB962C8B-B14F-4D97-AF65-F5344CB8AC3E}">
        <p14:creationId xmlns:p14="http://schemas.microsoft.com/office/powerpoint/2010/main" val="2234937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AutoShape 4"/>
          <p:cNvSpPr>
            <a:spLocks/>
          </p:cNvSpPr>
          <p:nvPr/>
        </p:nvSpPr>
        <p:spPr bwMode="auto">
          <a:xfrm>
            <a:off x="222251" y="4845050"/>
            <a:ext cx="5281083" cy="3825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12700" cap="flat" cmpd="sng">
            <a:noFill/>
            <a:prstDash val="solid"/>
            <a:miter lim="0"/>
            <a:headEnd/>
            <a:tailEnd/>
          </a:ln>
          <a:effectLst/>
        </p:spPr>
        <p:txBody>
          <a:bodyPr lIns="50800" tIns="50800" rIns="50800" bIns="50800"/>
          <a:lstStyle/>
          <a:p>
            <a:pPr defTabSz="914400">
              <a:lnSpc>
                <a:spcPct val="150000"/>
              </a:lnSpc>
            </a:pPr>
            <a:endParaRPr lang="en-US" dirty="0">
              <a:latin typeface="Calibri" pitchFamily="34" charset="0"/>
            </a:endParaRPr>
          </a:p>
        </p:txBody>
      </p:sp>
      <p:sp>
        <p:nvSpPr>
          <p:cNvPr id="8" name="AutoShape 2"/>
          <p:cNvSpPr>
            <a:spLocks/>
          </p:cNvSpPr>
          <p:nvPr/>
        </p:nvSpPr>
        <p:spPr bwMode="auto">
          <a:xfrm>
            <a:off x="191344" y="692696"/>
            <a:ext cx="9080500" cy="4951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12700" cap="flat" cmpd="sng">
            <a:noFill/>
            <a:prstDash val="solid"/>
            <a:miter lim="0"/>
            <a:headEnd/>
            <a:tailEnd/>
          </a:ln>
          <a:effectLst/>
        </p:spPr>
        <p:txBody>
          <a:bodyPr lIns="0" tIns="0" rIns="0" bIns="0" anchor="b"/>
          <a:lstStyle/>
          <a:p>
            <a:pPr defTabSz="914400">
              <a:lnSpc>
                <a:spcPct val="85000"/>
              </a:lnSpc>
            </a:pPr>
            <a:r>
              <a:rPr lang="en-US" sz="3200" b="1" dirty="0">
                <a:solidFill>
                  <a:srgbClr val="FFFFFF"/>
                </a:solidFill>
                <a:latin typeface="Century Gothic"/>
                <a:cs typeface="Century Gothic"/>
              </a:rPr>
              <a:t>FEATURES &amp; OPTIONS</a:t>
            </a:r>
            <a:endParaRPr lang="en-US" sz="3200" b="1" dirty="0">
              <a:latin typeface="Century Gothic"/>
              <a:cs typeface="Century Gothic"/>
            </a:endParaRPr>
          </a:p>
        </p:txBody>
      </p:sp>
      <p:sp>
        <p:nvSpPr>
          <p:cNvPr id="9" name="Rectangle 8"/>
          <p:cNvSpPr/>
          <p:nvPr/>
        </p:nvSpPr>
        <p:spPr>
          <a:xfrm>
            <a:off x="9668528" y="6572250"/>
            <a:ext cx="2425664" cy="230832"/>
          </a:xfrm>
          <a:prstGeom prst="rect">
            <a:avLst/>
          </a:prstGeom>
        </p:spPr>
        <p:txBody>
          <a:bodyPr wrap="none">
            <a:spAutoFit/>
          </a:bodyPr>
          <a:lstStyle/>
          <a:p>
            <a:pPr lvl="0"/>
            <a:r>
              <a:rPr lang="en-US" sz="900" dirty="0">
                <a:solidFill>
                  <a:srgbClr val="111E39">
                    <a:tint val="75000"/>
                  </a:srgbClr>
                </a:solidFill>
              </a:rPr>
              <a:t>© Thermo King 2019. Strictly confidential.</a:t>
            </a:r>
            <a:endParaRPr lang="fr-BE" sz="900" dirty="0">
              <a:solidFill>
                <a:srgbClr val="111E39">
                  <a:tint val="75000"/>
                </a:srgbClr>
              </a:solidFill>
            </a:endParaRPr>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52627" y="1484784"/>
            <a:ext cx="11665296" cy="4176464"/>
          </a:xfrm>
          <a:prstGeom prst="rect">
            <a:avLst/>
          </a:prstGeom>
        </p:spPr>
      </p:pic>
      <p:pic>
        <p:nvPicPr>
          <p:cNvPr id="6" name="Image 28">
            <a:hlinkClick r:id="rId3" action="ppaction://hlinksldjump"/>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533491" y="207482"/>
            <a:ext cx="260331" cy="241735"/>
          </a:xfrm>
          <a:prstGeom prst="rect">
            <a:avLst/>
          </a:prstGeom>
        </p:spPr>
      </p:pic>
    </p:spTree>
    <p:extLst>
      <p:ext uri="{BB962C8B-B14F-4D97-AF65-F5344CB8AC3E}">
        <p14:creationId xmlns:p14="http://schemas.microsoft.com/office/powerpoint/2010/main" val="318736523"/>
      </p:ext>
    </p:extLst>
  </p:cSld>
  <p:clrMapOvr>
    <a:masterClrMapping/>
  </p:clrMapOvr>
  <p:transition spd="med">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C:\Users\ccbxkq\Downloads\PS_V-Series_2010_6651_EDIT.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b="-1"/>
          <a:stretch/>
        </p:blipFill>
        <p:spPr bwMode="auto">
          <a:xfrm>
            <a:off x="7945821" y="1288025"/>
            <a:ext cx="4246179" cy="5571563"/>
          </a:xfrm>
          <a:prstGeom prst="rect">
            <a:avLst/>
          </a:prstGeom>
          <a:noFill/>
          <a:extLst>
            <a:ext uri="{909E8E84-426E-40DD-AFC4-6F175D3DCCD1}">
              <a14:hiddenFill xmlns:a14="http://schemas.microsoft.com/office/drawing/2010/main">
                <a:solidFill>
                  <a:srgbClr val="FFFFFF"/>
                </a:solidFill>
              </a14:hiddenFill>
            </a:ext>
          </a:extLst>
        </p:spPr>
      </p:pic>
      <p:sp>
        <p:nvSpPr>
          <p:cNvPr id="20485" name="AutoShape 5"/>
          <p:cNvSpPr>
            <a:spLocks/>
          </p:cNvSpPr>
          <p:nvPr/>
        </p:nvSpPr>
        <p:spPr bwMode="auto">
          <a:xfrm>
            <a:off x="9958917" y="6580188"/>
            <a:ext cx="2233083" cy="279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12700" cap="flat" cmpd="sng">
            <a:noFill/>
            <a:prstDash val="solid"/>
            <a:miter lim="0"/>
            <a:headEnd/>
            <a:tailEnd/>
          </a:ln>
          <a:effectLst/>
        </p:spPr>
        <p:txBody>
          <a:bodyPr lIns="50800" tIns="50800" rIns="50800" bIns="50800"/>
          <a:lstStyle/>
          <a:p>
            <a:pPr algn="r" defTabSz="914400"/>
            <a:endParaRPr lang="en-US" dirty="0">
              <a:latin typeface="Calibri" pitchFamily="34" charset="0"/>
            </a:endParaRPr>
          </a:p>
        </p:txBody>
      </p:sp>
      <p:sp>
        <p:nvSpPr>
          <p:cNvPr id="12" name="AutoShape 2"/>
          <p:cNvSpPr>
            <a:spLocks/>
          </p:cNvSpPr>
          <p:nvPr/>
        </p:nvSpPr>
        <p:spPr bwMode="auto">
          <a:xfrm>
            <a:off x="191344" y="692696"/>
            <a:ext cx="9080500" cy="4951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12700" cap="flat" cmpd="sng">
            <a:noFill/>
            <a:prstDash val="solid"/>
            <a:miter lim="0"/>
            <a:headEnd/>
            <a:tailEnd/>
          </a:ln>
          <a:effectLst/>
        </p:spPr>
        <p:txBody>
          <a:bodyPr lIns="0" tIns="0" rIns="0" bIns="0" anchor="b"/>
          <a:lstStyle/>
          <a:p>
            <a:pPr defTabSz="914400">
              <a:lnSpc>
                <a:spcPct val="85000"/>
              </a:lnSpc>
            </a:pPr>
            <a:r>
              <a:rPr lang="en-US" sz="3200" b="1" dirty="0">
                <a:solidFill>
                  <a:srgbClr val="FFFFFF"/>
                </a:solidFill>
                <a:latin typeface="Century Gothic"/>
                <a:cs typeface="Century Gothic"/>
              </a:rPr>
              <a:t>UNIT SELECTION GUIDE</a:t>
            </a:r>
            <a:endParaRPr lang="en-US" sz="3200" b="1" dirty="0">
              <a:latin typeface="Century Gothic"/>
              <a:cs typeface="Century Gothic"/>
            </a:endParaRPr>
          </a:p>
        </p:txBody>
      </p:sp>
      <p:sp>
        <p:nvSpPr>
          <p:cNvPr id="4" name="Rectangle 3"/>
          <p:cNvSpPr/>
          <p:nvPr/>
        </p:nvSpPr>
        <p:spPr>
          <a:xfrm>
            <a:off x="0" y="1187871"/>
            <a:ext cx="12192000" cy="317195"/>
          </a:xfrm>
          <a:prstGeom prst="rect">
            <a:avLst/>
          </a:prstGeom>
          <a:solidFill>
            <a:srgbClr val="1B30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9668528" y="6572250"/>
            <a:ext cx="2425664" cy="230832"/>
          </a:xfrm>
          <a:prstGeom prst="rect">
            <a:avLst/>
          </a:prstGeom>
        </p:spPr>
        <p:txBody>
          <a:bodyPr wrap="none">
            <a:spAutoFit/>
          </a:bodyPr>
          <a:lstStyle/>
          <a:p>
            <a:pPr lvl="0"/>
            <a:r>
              <a:rPr lang="en-US" sz="900" dirty="0">
                <a:solidFill>
                  <a:srgbClr val="111E39">
                    <a:tint val="75000"/>
                  </a:srgbClr>
                </a:solidFill>
              </a:rPr>
              <a:t>© Thermo King 2019. Strictly confidential.</a:t>
            </a:r>
            <a:endParaRPr lang="fr-BE" sz="900" dirty="0">
              <a:solidFill>
                <a:srgbClr val="111E39">
                  <a:tint val="75000"/>
                </a:srgbClr>
              </a:solidFill>
            </a:endParaRPr>
          </a:p>
        </p:txBody>
      </p:sp>
      <p:sp>
        <p:nvSpPr>
          <p:cNvPr id="2" name="Rectangle 1"/>
          <p:cNvSpPr/>
          <p:nvPr/>
        </p:nvSpPr>
        <p:spPr>
          <a:xfrm>
            <a:off x="407368" y="3303588"/>
            <a:ext cx="1800200" cy="989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4479" y="1589024"/>
            <a:ext cx="7633534" cy="5250337"/>
          </a:xfrm>
          <a:prstGeom prst="rect">
            <a:avLst/>
          </a:prstGeom>
        </p:spPr>
      </p:pic>
      <p:pic>
        <p:nvPicPr>
          <p:cNvPr id="11" name="Image 28">
            <a:hlinkClick r:id="rId4" action="ppaction://hlinksldjump"/>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533491" y="207482"/>
            <a:ext cx="260331" cy="241735"/>
          </a:xfrm>
          <a:prstGeom prst="rect">
            <a:avLst/>
          </a:prstGeom>
        </p:spPr>
      </p:pic>
    </p:spTree>
    <p:extLst>
      <p:ext uri="{BB962C8B-B14F-4D97-AF65-F5344CB8AC3E}">
        <p14:creationId xmlns:p14="http://schemas.microsoft.com/office/powerpoint/2010/main" val="1408901955"/>
      </p:ext>
    </p:extLst>
  </p:cSld>
  <p:clrMapOvr>
    <a:masterClrMapping/>
  </p:clrMapOvr>
  <p:transition spd="med">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AutoShape 5"/>
          <p:cNvSpPr>
            <a:spLocks/>
          </p:cNvSpPr>
          <p:nvPr/>
        </p:nvSpPr>
        <p:spPr bwMode="auto">
          <a:xfrm>
            <a:off x="9958917" y="6580188"/>
            <a:ext cx="2233083" cy="279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12700" cap="flat" cmpd="sng">
            <a:noFill/>
            <a:prstDash val="solid"/>
            <a:miter lim="0"/>
            <a:headEnd/>
            <a:tailEnd/>
          </a:ln>
          <a:effectLst/>
        </p:spPr>
        <p:txBody>
          <a:bodyPr lIns="50800" tIns="50800" rIns="50800" bIns="50800"/>
          <a:lstStyle/>
          <a:p>
            <a:pPr algn="r" defTabSz="914400"/>
            <a:endParaRPr lang="en-US" dirty="0">
              <a:latin typeface="Calibri" pitchFamily="34" charset="0"/>
            </a:endParaRPr>
          </a:p>
        </p:txBody>
      </p:sp>
      <p:sp>
        <p:nvSpPr>
          <p:cNvPr id="7" name="AutoShape 2"/>
          <p:cNvSpPr>
            <a:spLocks/>
          </p:cNvSpPr>
          <p:nvPr/>
        </p:nvSpPr>
        <p:spPr bwMode="auto">
          <a:xfrm>
            <a:off x="191344" y="692696"/>
            <a:ext cx="9080500" cy="4951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12700" cap="flat" cmpd="sng">
            <a:noFill/>
            <a:prstDash val="solid"/>
            <a:miter lim="0"/>
            <a:headEnd/>
            <a:tailEnd/>
          </a:ln>
          <a:effectLst/>
        </p:spPr>
        <p:txBody>
          <a:bodyPr lIns="0" tIns="0" rIns="0" bIns="0" anchor="b"/>
          <a:lstStyle/>
          <a:p>
            <a:pPr defTabSz="914400">
              <a:lnSpc>
                <a:spcPct val="85000"/>
              </a:lnSpc>
            </a:pPr>
            <a:r>
              <a:rPr lang="en-US" sz="3200" b="1" dirty="0">
                <a:solidFill>
                  <a:srgbClr val="FFFFFF"/>
                </a:solidFill>
                <a:latin typeface="Century Gothic"/>
                <a:cs typeface="Century Gothic"/>
              </a:rPr>
              <a:t>CONFIGURATION OVERVIEW</a:t>
            </a:r>
            <a:endParaRPr lang="en-US" sz="3200" b="1" dirty="0">
              <a:latin typeface="Century Gothic"/>
              <a:cs typeface="Century Gothic"/>
            </a:endParaRPr>
          </a:p>
        </p:txBody>
      </p:sp>
      <p:sp>
        <p:nvSpPr>
          <p:cNvPr id="5" name="TextBox 4"/>
          <p:cNvSpPr txBox="1"/>
          <p:nvPr/>
        </p:nvSpPr>
        <p:spPr>
          <a:xfrm>
            <a:off x="119337" y="5445224"/>
            <a:ext cx="6120680" cy="504056"/>
          </a:xfrm>
          <a:prstGeom prst="rect">
            <a:avLst/>
          </a:prstGeom>
          <a:noFill/>
        </p:spPr>
        <p:txBody>
          <a:bodyPr wrap="none" lIns="0" rIns="0" rtlCol="0">
            <a:noAutofit/>
          </a:bodyPr>
          <a:lstStyle/>
          <a:p>
            <a:endParaRPr lang="en-GB" sz="900" dirty="0">
              <a:solidFill>
                <a:srgbClr val="111E39"/>
              </a:solidFill>
            </a:endParaRPr>
          </a:p>
        </p:txBody>
      </p:sp>
      <p:sp>
        <p:nvSpPr>
          <p:cNvPr id="11" name="Rectangle 10"/>
          <p:cNvSpPr/>
          <p:nvPr/>
        </p:nvSpPr>
        <p:spPr>
          <a:xfrm>
            <a:off x="9668528" y="6572250"/>
            <a:ext cx="2425664" cy="230832"/>
          </a:xfrm>
          <a:prstGeom prst="rect">
            <a:avLst/>
          </a:prstGeom>
        </p:spPr>
        <p:txBody>
          <a:bodyPr wrap="none">
            <a:spAutoFit/>
          </a:bodyPr>
          <a:lstStyle/>
          <a:p>
            <a:pPr lvl="0"/>
            <a:r>
              <a:rPr lang="en-US" sz="900" dirty="0">
                <a:solidFill>
                  <a:srgbClr val="111E39">
                    <a:tint val="75000"/>
                  </a:srgbClr>
                </a:solidFill>
              </a:rPr>
              <a:t>© Thermo King 2019. Strictly confidential.</a:t>
            </a:r>
            <a:endParaRPr lang="fr-BE" sz="900" dirty="0">
              <a:solidFill>
                <a:srgbClr val="111E39">
                  <a:tint val="75000"/>
                </a:srgbClr>
              </a:solidFill>
            </a:endParaRPr>
          </a:p>
        </p:txBody>
      </p:sp>
      <p:pic>
        <p:nvPicPr>
          <p:cNvPr id="3" name="Picture 2"/>
          <p:cNvPicPr>
            <a:picLocks noChangeAspect="1"/>
          </p:cNvPicPr>
          <p:nvPr/>
        </p:nvPicPr>
        <p:blipFill>
          <a:blip r:embed="rId2"/>
          <a:stretch>
            <a:fillRect/>
          </a:stretch>
        </p:blipFill>
        <p:spPr>
          <a:xfrm>
            <a:off x="221499" y="1292802"/>
            <a:ext cx="6873958" cy="5430332"/>
          </a:xfrm>
          <a:prstGeom prst="rect">
            <a:avLst/>
          </a:prstGeom>
        </p:spPr>
      </p:pic>
      <p:pic>
        <p:nvPicPr>
          <p:cNvPr id="13" name="Picture 12"/>
          <p:cNvPicPr>
            <a:picLocks noChangeAspect="1"/>
          </p:cNvPicPr>
          <p:nvPr/>
        </p:nvPicPr>
        <p:blipFill>
          <a:blip r:embed="rId3"/>
          <a:stretch>
            <a:fillRect/>
          </a:stretch>
        </p:blipFill>
        <p:spPr>
          <a:xfrm>
            <a:off x="7680176" y="5589070"/>
            <a:ext cx="4285481" cy="917546"/>
          </a:xfrm>
          <a:prstGeom prst="rect">
            <a:avLst/>
          </a:prstGeom>
        </p:spPr>
      </p:pic>
      <p:pic>
        <p:nvPicPr>
          <p:cNvPr id="8" name="Image 28">
            <a:hlinkClick r:id="rId4" action="ppaction://hlinksldjump"/>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533491" y="207482"/>
            <a:ext cx="260331" cy="241735"/>
          </a:xfrm>
          <a:prstGeom prst="rect">
            <a:avLst/>
          </a:prstGeom>
        </p:spPr>
      </p:pic>
    </p:spTree>
    <p:extLst>
      <p:ext uri="{BB962C8B-B14F-4D97-AF65-F5344CB8AC3E}">
        <p14:creationId xmlns:p14="http://schemas.microsoft.com/office/powerpoint/2010/main" val="1451284446"/>
      </p:ext>
    </p:extLst>
  </p:cSld>
  <p:clrMapOvr>
    <a:masterClrMapping/>
  </p:clrMapOvr>
  <p:transition spd="med">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AutoShape 5"/>
          <p:cNvSpPr>
            <a:spLocks/>
          </p:cNvSpPr>
          <p:nvPr/>
        </p:nvSpPr>
        <p:spPr bwMode="auto">
          <a:xfrm>
            <a:off x="9958917" y="6580188"/>
            <a:ext cx="2233083" cy="279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12700" cap="flat" cmpd="sng">
            <a:noFill/>
            <a:prstDash val="solid"/>
            <a:miter lim="0"/>
            <a:headEnd/>
            <a:tailEnd/>
          </a:ln>
          <a:effectLst/>
        </p:spPr>
        <p:txBody>
          <a:bodyPr lIns="50800" tIns="50800" rIns="50800" bIns="50800"/>
          <a:lstStyle/>
          <a:p>
            <a:pPr algn="r" defTabSz="914400"/>
            <a:endParaRPr lang="en-US" dirty="0">
              <a:latin typeface="Calibri" pitchFamily="34" charset="0"/>
            </a:endParaRPr>
          </a:p>
        </p:txBody>
      </p:sp>
      <p:sp>
        <p:nvSpPr>
          <p:cNvPr id="7" name="AutoShape 2"/>
          <p:cNvSpPr>
            <a:spLocks/>
          </p:cNvSpPr>
          <p:nvPr/>
        </p:nvSpPr>
        <p:spPr bwMode="auto">
          <a:xfrm>
            <a:off x="191344" y="692696"/>
            <a:ext cx="9080500" cy="4951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12700" cap="flat" cmpd="sng">
            <a:noFill/>
            <a:prstDash val="solid"/>
            <a:miter lim="0"/>
            <a:headEnd/>
            <a:tailEnd/>
          </a:ln>
          <a:effectLst/>
        </p:spPr>
        <p:txBody>
          <a:bodyPr lIns="0" tIns="0" rIns="0" bIns="0" anchor="b"/>
          <a:lstStyle/>
          <a:p>
            <a:pPr defTabSz="914400">
              <a:lnSpc>
                <a:spcPct val="85000"/>
              </a:lnSpc>
            </a:pPr>
            <a:r>
              <a:rPr lang="en-US" sz="3200" b="1" dirty="0">
                <a:solidFill>
                  <a:srgbClr val="FFFFFF"/>
                </a:solidFill>
                <a:latin typeface="Century Gothic"/>
                <a:cs typeface="Century Gothic"/>
              </a:rPr>
              <a:t>CONFIGURATION OVERVIEW</a:t>
            </a:r>
            <a:endParaRPr lang="en-US" sz="3200" b="1" dirty="0">
              <a:latin typeface="Century Gothic"/>
              <a:cs typeface="Century Gothic"/>
            </a:endParaRPr>
          </a:p>
        </p:txBody>
      </p:sp>
      <p:sp>
        <p:nvSpPr>
          <p:cNvPr id="5" name="TextBox 4"/>
          <p:cNvSpPr txBox="1"/>
          <p:nvPr/>
        </p:nvSpPr>
        <p:spPr>
          <a:xfrm>
            <a:off x="119337" y="5445224"/>
            <a:ext cx="6120680" cy="504056"/>
          </a:xfrm>
          <a:prstGeom prst="rect">
            <a:avLst/>
          </a:prstGeom>
          <a:noFill/>
        </p:spPr>
        <p:txBody>
          <a:bodyPr wrap="none" lIns="0" rIns="0" rtlCol="0">
            <a:noAutofit/>
          </a:bodyPr>
          <a:lstStyle/>
          <a:p>
            <a:endParaRPr lang="en-GB" sz="900" dirty="0">
              <a:solidFill>
                <a:srgbClr val="111E39"/>
              </a:solidFill>
            </a:endParaRPr>
          </a:p>
        </p:txBody>
      </p:sp>
      <p:sp>
        <p:nvSpPr>
          <p:cNvPr id="11" name="Rectangle 10"/>
          <p:cNvSpPr/>
          <p:nvPr/>
        </p:nvSpPr>
        <p:spPr>
          <a:xfrm>
            <a:off x="9668528" y="6572250"/>
            <a:ext cx="2425664" cy="230832"/>
          </a:xfrm>
          <a:prstGeom prst="rect">
            <a:avLst/>
          </a:prstGeom>
        </p:spPr>
        <p:txBody>
          <a:bodyPr wrap="none">
            <a:spAutoFit/>
          </a:bodyPr>
          <a:lstStyle/>
          <a:p>
            <a:pPr lvl="0"/>
            <a:r>
              <a:rPr lang="en-US" sz="900" dirty="0">
                <a:solidFill>
                  <a:srgbClr val="111E39">
                    <a:tint val="75000"/>
                  </a:srgbClr>
                </a:solidFill>
              </a:rPr>
              <a:t>© Thermo King 2019. Strictly confidential.</a:t>
            </a:r>
            <a:endParaRPr lang="fr-BE" sz="900" dirty="0">
              <a:solidFill>
                <a:srgbClr val="111E39">
                  <a:tint val="75000"/>
                </a:srgbClr>
              </a:solidFill>
            </a:endParaRPr>
          </a:p>
        </p:txBody>
      </p:sp>
      <p:pic>
        <p:nvPicPr>
          <p:cNvPr id="13" name="Picture 12"/>
          <p:cNvPicPr>
            <a:picLocks noChangeAspect="1"/>
          </p:cNvPicPr>
          <p:nvPr/>
        </p:nvPicPr>
        <p:blipFill>
          <a:blip r:embed="rId2"/>
          <a:stretch>
            <a:fillRect/>
          </a:stretch>
        </p:blipFill>
        <p:spPr>
          <a:xfrm>
            <a:off x="7680176" y="5589070"/>
            <a:ext cx="4285481" cy="917546"/>
          </a:xfrm>
          <a:prstGeom prst="rect">
            <a:avLst/>
          </a:prstGeom>
        </p:spPr>
      </p:pic>
      <p:grpSp>
        <p:nvGrpSpPr>
          <p:cNvPr id="4" name="Group 3"/>
          <p:cNvGrpSpPr/>
          <p:nvPr/>
        </p:nvGrpSpPr>
        <p:grpSpPr>
          <a:xfrm>
            <a:off x="221499" y="1449716"/>
            <a:ext cx="6873958" cy="4571572"/>
            <a:chOff x="221499" y="1292802"/>
            <a:chExt cx="6873958" cy="4571572"/>
          </a:xfrm>
        </p:grpSpPr>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21499" y="1292802"/>
              <a:ext cx="6873958" cy="912062"/>
            </a:xfrm>
            <a:prstGeom prst="rect">
              <a:avLst/>
            </a:prstGeom>
          </p:spPr>
        </p:pic>
        <p:pic>
          <p:nvPicPr>
            <p:cNvPr id="2" name="Picture 1"/>
            <p:cNvPicPr>
              <a:picLocks noChangeAspect="1"/>
            </p:cNvPicPr>
            <p:nvPr/>
          </p:nvPicPr>
          <p:blipFill>
            <a:blip r:embed="rId4"/>
            <a:stretch>
              <a:fillRect/>
            </a:stretch>
          </p:blipFill>
          <p:spPr>
            <a:xfrm>
              <a:off x="252425" y="2225824"/>
              <a:ext cx="6810375" cy="3638550"/>
            </a:xfrm>
            <a:prstGeom prst="rect">
              <a:avLst/>
            </a:prstGeom>
          </p:spPr>
        </p:pic>
      </p:grpSp>
      <p:pic>
        <p:nvPicPr>
          <p:cNvPr id="10" name="Image 28">
            <a:hlinkClick r:id="rId5" action="ppaction://hlinksldjump"/>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533491" y="207482"/>
            <a:ext cx="260331" cy="241735"/>
          </a:xfrm>
          <a:prstGeom prst="rect">
            <a:avLst/>
          </a:prstGeom>
        </p:spPr>
      </p:pic>
    </p:spTree>
    <p:extLst>
      <p:ext uri="{BB962C8B-B14F-4D97-AF65-F5344CB8AC3E}">
        <p14:creationId xmlns:p14="http://schemas.microsoft.com/office/powerpoint/2010/main" val="2114334985"/>
      </p:ext>
    </p:extLst>
  </p:cSld>
  <p:clrMapOvr>
    <a:masterClrMapping/>
  </p:clrMapOvr>
  <p:transition spd="med">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62794" y="640664"/>
            <a:ext cx="9677622" cy="742950"/>
          </a:xfrm>
        </p:spPr>
        <p:txBody>
          <a:bodyPr>
            <a:normAutofit/>
          </a:bodyPr>
          <a:lstStyle/>
          <a:p>
            <a:pPr>
              <a:lnSpc>
                <a:spcPct val="85000"/>
              </a:lnSpc>
            </a:pPr>
            <a:r>
              <a:rPr lang="en-US" sz="2800" b="1" cap="all" dirty="0">
                <a:solidFill>
                  <a:schemeClr val="bg1"/>
                </a:solidFill>
              </a:rPr>
              <a:t>single-temperature models specifications</a:t>
            </a:r>
            <a:endParaRPr lang="en-US" sz="2800" b="1" cap="all" dirty="0">
              <a:solidFill>
                <a:schemeClr val="bg1"/>
              </a:solidFill>
              <a:latin typeface="+mn-lt"/>
              <a:ea typeface="+mn-ea"/>
              <a:cs typeface="+mn-cs"/>
            </a:endParaRPr>
          </a:p>
        </p:txBody>
      </p:sp>
      <p:sp>
        <p:nvSpPr>
          <p:cNvPr id="20485" name="AutoShape 5"/>
          <p:cNvSpPr>
            <a:spLocks/>
          </p:cNvSpPr>
          <p:nvPr/>
        </p:nvSpPr>
        <p:spPr bwMode="auto">
          <a:xfrm>
            <a:off x="9958917" y="6580188"/>
            <a:ext cx="2233083" cy="279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12700" cap="flat" cmpd="sng">
            <a:noFill/>
            <a:prstDash val="solid"/>
            <a:miter lim="0"/>
            <a:headEnd/>
            <a:tailEnd/>
          </a:ln>
          <a:effectLst/>
        </p:spPr>
        <p:txBody>
          <a:bodyPr lIns="50800" tIns="50800" rIns="50800" bIns="50800"/>
          <a:lstStyle/>
          <a:p>
            <a:pPr algn="r" defTabSz="914400"/>
            <a:endParaRPr lang="en-US" dirty="0">
              <a:latin typeface="Calibri" pitchFamily="34" charset="0"/>
            </a:endParaRP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228733" y="5013176"/>
            <a:ext cx="1305253" cy="1305253"/>
          </a:xfrm>
          <a:prstGeom prst="rect">
            <a:avLst/>
          </a:prstGeom>
        </p:spPr>
      </p:pic>
      <p:sp>
        <p:nvSpPr>
          <p:cNvPr id="11" name="Rectangle 10"/>
          <p:cNvSpPr/>
          <p:nvPr/>
        </p:nvSpPr>
        <p:spPr>
          <a:xfrm>
            <a:off x="9668528" y="6572250"/>
            <a:ext cx="2425664" cy="230832"/>
          </a:xfrm>
          <a:prstGeom prst="rect">
            <a:avLst/>
          </a:prstGeom>
        </p:spPr>
        <p:txBody>
          <a:bodyPr wrap="none">
            <a:spAutoFit/>
          </a:bodyPr>
          <a:lstStyle/>
          <a:p>
            <a:pPr lvl="0"/>
            <a:r>
              <a:rPr lang="en-US" sz="900" dirty="0">
                <a:solidFill>
                  <a:srgbClr val="111E39">
                    <a:tint val="75000"/>
                  </a:srgbClr>
                </a:solidFill>
              </a:rPr>
              <a:t>© Thermo King 2019. Strictly confidential.</a:t>
            </a:r>
            <a:endParaRPr lang="fr-BE" sz="900" dirty="0">
              <a:solidFill>
                <a:srgbClr val="111E39">
                  <a:tint val="75000"/>
                </a:srgbClr>
              </a:solidFill>
            </a:endParaRPr>
          </a:p>
        </p:txBody>
      </p:sp>
      <p:pic>
        <p:nvPicPr>
          <p:cNvPr id="9" name="Image 28">
            <a:hlinkClick r:id="rId3" action="ppaction://hlinksldjump"/>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533491" y="207482"/>
            <a:ext cx="260331" cy="241735"/>
          </a:xfrm>
          <a:prstGeom prst="rect">
            <a:avLst/>
          </a:prstGeom>
        </p:spPr>
      </p:pic>
      <p:pic>
        <p:nvPicPr>
          <p:cNvPr id="2" name="Picture 1"/>
          <p:cNvPicPr>
            <a:picLocks noChangeAspect="1"/>
          </p:cNvPicPr>
          <p:nvPr/>
        </p:nvPicPr>
        <p:blipFill>
          <a:blip r:embed="rId5"/>
          <a:stretch>
            <a:fillRect/>
          </a:stretch>
        </p:blipFill>
        <p:spPr>
          <a:xfrm>
            <a:off x="265218" y="1304221"/>
            <a:ext cx="9693699" cy="5211523"/>
          </a:xfrm>
          <a:prstGeom prst="rect">
            <a:avLst/>
          </a:prstGeom>
        </p:spPr>
      </p:pic>
    </p:spTree>
    <p:extLst>
      <p:ext uri="{BB962C8B-B14F-4D97-AF65-F5344CB8AC3E}">
        <p14:creationId xmlns:p14="http://schemas.microsoft.com/office/powerpoint/2010/main" val="1742713658"/>
      </p:ext>
    </p:extLst>
  </p:cSld>
  <p:clrMapOvr>
    <a:masterClrMapping/>
  </p:clrMapOvr>
  <p:transition spd="med">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62794" y="640664"/>
            <a:ext cx="9965654" cy="742950"/>
          </a:xfrm>
        </p:spPr>
        <p:txBody>
          <a:bodyPr>
            <a:normAutofit/>
          </a:bodyPr>
          <a:lstStyle/>
          <a:p>
            <a:pPr defTabSz="914400">
              <a:lnSpc>
                <a:spcPct val="85000"/>
              </a:lnSpc>
            </a:pPr>
            <a:r>
              <a:rPr lang="en-US" sz="2800" b="1" cap="all" dirty="0">
                <a:solidFill>
                  <a:schemeClr val="bg1"/>
                </a:solidFill>
                <a:latin typeface="+mn-lt"/>
                <a:ea typeface="+mn-ea"/>
                <a:cs typeface="+mn-cs"/>
              </a:rPr>
              <a:t>MULTI-TEMPERATURE models specifications</a:t>
            </a:r>
          </a:p>
        </p:txBody>
      </p:sp>
      <p:sp>
        <p:nvSpPr>
          <p:cNvPr id="20485" name="AutoShape 5"/>
          <p:cNvSpPr>
            <a:spLocks/>
          </p:cNvSpPr>
          <p:nvPr/>
        </p:nvSpPr>
        <p:spPr bwMode="auto">
          <a:xfrm>
            <a:off x="9958917" y="6580188"/>
            <a:ext cx="2233083" cy="279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12700" cap="flat" cmpd="sng">
            <a:noFill/>
            <a:prstDash val="solid"/>
            <a:miter lim="0"/>
            <a:headEnd/>
            <a:tailEnd/>
          </a:ln>
          <a:effectLst/>
        </p:spPr>
        <p:txBody>
          <a:bodyPr lIns="50800" tIns="50800" rIns="50800" bIns="50800"/>
          <a:lstStyle/>
          <a:p>
            <a:pPr algn="r" defTabSz="914400"/>
            <a:endParaRPr lang="en-US" dirty="0">
              <a:latin typeface="Calibri" pitchFamily="34" charset="0"/>
            </a:endParaRPr>
          </a:p>
        </p:txBody>
      </p:sp>
      <p:sp>
        <p:nvSpPr>
          <p:cNvPr id="9" name="TextBox 8"/>
          <p:cNvSpPr txBox="1"/>
          <p:nvPr/>
        </p:nvSpPr>
        <p:spPr>
          <a:xfrm>
            <a:off x="33873" y="1556792"/>
            <a:ext cx="914400" cy="914400"/>
          </a:xfrm>
          <a:prstGeom prst="rect">
            <a:avLst/>
          </a:prstGeom>
          <a:noFill/>
        </p:spPr>
        <p:txBody>
          <a:bodyPr wrap="none" lIns="0" rIns="0" rtlCol="0">
            <a:noAutofit/>
          </a:bodyPr>
          <a:lstStyle/>
          <a:p>
            <a:pPr algn="ctr"/>
            <a:r>
              <a:rPr lang="en-US" sz="9600" b="1" dirty="0">
                <a:solidFill>
                  <a:schemeClr val="bg1"/>
                </a:solidFill>
              </a:rPr>
              <a:t>2</a:t>
            </a:r>
            <a:endParaRPr lang="en-GB" sz="9600" b="1" dirty="0">
              <a:solidFill>
                <a:schemeClr val="bg1"/>
              </a:solidFill>
            </a:endParaRPr>
          </a:p>
        </p:txBody>
      </p:sp>
      <p:sp>
        <p:nvSpPr>
          <p:cNvPr id="11" name="Rectangle 10"/>
          <p:cNvSpPr/>
          <p:nvPr/>
        </p:nvSpPr>
        <p:spPr>
          <a:xfrm>
            <a:off x="9668528" y="6572250"/>
            <a:ext cx="2425664" cy="230832"/>
          </a:xfrm>
          <a:prstGeom prst="rect">
            <a:avLst/>
          </a:prstGeom>
        </p:spPr>
        <p:txBody>
          <a:bodyPr wrap="none">
            <a:spAutoFit/>
          </a:bodyPr>
          <a:lstStyle/>
          <a:p>
            <a:pPr lvl="0"/>
            <a:r>
              <a:rPr lang="en-US" sz="900" dirty="0">
                <a:solidFill>
                  <a:srgbClr val="111E39">
                    <a:tint val="75000"/>
                  </a:srgbClr>
                </a:solidFill>
              </a:rPr>
              <a:t>© Thermo King 2019. Strictly confidential.</a:t>
            </a:r>
            <a:endParaRPr lang="fr-BE" sz="900" dirty="0">
              <a:solidFill>
                <a:srgbClr val="111E39">
                  <a:tint val="75000"/>
                </a:srgbClr>
              </a:solidFill>
            </a:endParaRPr>
          </a:p>
        </p:txBody>
      </p:sp>
      <p:sp>
        <p:nvSpPr>
          <p:cNvPr id="12" name="Rectangle 11"/>
          <p:cNvSpPr/>
          <p:nvPr/>
        </p:nvSpPr>
        <p:spPr>
          <a:xfrm>
            <a:off x="0" y="1288925"/>
            <a:ext cx="2639616" cy="5570664"/>
          </a:xfrm>
          <a:prstGeom prst="rect">
            <a:avLst/>
          </a:prstGeom>
          <a:solidFill>
            <a:srgbClr val="009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191344" y="1556792"/>
            <a:ext cx="2232248" cy="4536504"/>
          </a:xfrm>
          <a:prstGeom prst="rect">
            <a:avLst/>
          </a:prstGeom>
          <a:noFill/>
        </p:spPr>
        <p:txBody>
          <a:bodyPr wrap="square" lIns="0" rIns="0" rtlCol="0">
            <a:noAutofit/>
          </a:bodyPr>
          <a:lstStyle/>
          <a:p>
            <a:pPr algn="ctr"/>
            <a:r>
              <a:rPr lang="en-US" sz="9600" b="1" spc="-300" dirty="0">
                <a:solidFill>
                  <a:schemeClr val="bg1"/>
                </a:solidFill>
              </a:rPr>
              <a:t> </a:t>
            </a:r>
            <a:r>
              <a:rPr lang="en-US" sz="4800" b="1" spc="-300" dirty="0">
                <a:solidFill>
                  <a:schemeClr val="bg1"/>
                </a:solidFill>
              </a:rPr>
              <a:t> </a:t>
            </a:r>
            <a:r>
              <a:rPr lang="en-US" sz="3600" b="1" spc="-300" dirty="0">
                <a:solidFill>
                  <a:schemeClr val="bg1"/>
                </a:solidFill>
              </a:rPr>
              <a:t>YEAR WARRANTY</a:t>
            </a:r>
          </a:p>
          <a:p>
            <a:pPr algn="ctr"/>
            <a:endParaRPr lang="en-US" sz="1200" b="1" dirty="0">
              <a:solidFill>
                <a:schemeClr val="bg1"/>
              </a:solidFill>
            </a:endParaRPr>
          </a:p>
          <a:p>
            <a:pPr algn="ctr"/>
            <a:endParaRPr lang="en-US" sz="1200" b="1" dirty="0">
              <a:solidFill>
                <a:schemeClr val="bg1"/>
              </a:solidFill>
            </a:endParaRPr>
          </a:p>
          <a:p>
            <a:pPr algn="ctr"/>
            <a:r>
              <a:rPr lang="en-US" sz="1200" dirty="0">
                <a:solidFill>
                  <a:schemeClr val="bg1"/>
                </a:solidFill>
              </a:rPr>
              <a:t>Thermo King warrants the new product delivered will be free of defects in material and workmanship for the period of time specified in the applicable warranties. Specific terms of the Thermo King warranty are available on request.</a:t>
            </a:r>
          </a:p>
        </p:txBody>
      </p:sp>
      <p:sp>
        <p:nvSpPr>
          <p:cNvPr id="14" name="TextBox 13"/>
          <p:cNvSpPr txBox="1"/>
          <p:nvPr/>
        </p:nvSpPr>
        <p:spPr>
          <a:xfrm>
            <a:off x="263352" y="1844824"/>
            <a:ext cx="914400" cy="914400"/>
          </a:xfrm>
          <a:prstGeom prst="rect">
            <a:avLst/>
          </a:prstGeom>
          <a:noFill/>
        </p:spPr>
        <p:txBody>
          <a:bodyPr wrap="none" lIns="0" rIns="0" rtlCol="0">
            <a:noAutofit/>
          </a:bodyPr>
          <a:lstStyle/>
          <a:p>
            <a:pPr algn="ctr"/>
            <a:r>
              <a:rPr lang="en-US" sz="9600" b="1" dirty="0">
                <a:solidFill>
                  <a:schemeClr val="bg1"/>
                </a:solidFill>
              </a:rPr>
              <a:t>2</a:t>
            </a:r>
            <a:endParaRPr lang="en-GB" sz="9600" b="1" dirty="0">
              <a:solidFill>
                <a:schemeClr val="bg1"/>
              </a:solidFill>
            </a:endParaRPr>
          </a:p>
        </p:txBody>
      </p:sp>
      <p:pic>
        <p:nvPicPr>
          <p:cNvPr id="15" name="Image 28">
            <a:hlinkClick r:id="rId3" action="ppaction://hlinksldjump"/>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533491" y="207482"/>
            <a:ext cx="260331" cy="241735"/>
          </a:xfrm>
          <a:prstGeom prst="rect">
            <a:avLst/>
          </a:prstGeom>
        </p:spPr>
      </p:pic>
      <p:pic>
        <p:nvPicPr>
          <p:cNvPr id="2" name="Picture 1"/>
          <p:cNvPicPr>
            <a:picLocks noChangeAspect="1"/>
          </p:cNvPicPr>
          <p:nvPr/>
        </p:nvPicPr>
        <p:blipFill>
          <a:blip r:embed="rId5"/>
          <a:stretch>
            <a:fillRect/>
          </a:stretch>
        </p:blipFill>
        <p:spPr>
          <a:xfrm>
            <a:off x="2673489" y="1399322"/>
            <a:ext cx="9353436" cy="5419748"/>
          </a:xfrm>
          <a:prstGeom prst="rect">
            <a:avLst/>
          </a:prstGeom>
        </p:spPr>
      </p:pic>
    </p:spTree>
    <p:extLst>
      <p:ext uri="{BB962C8B-B14F-4D97-AF65-F5344CB8AC3E}">
        <p14:creationId xmlns:p14="http://schemas.microsoft.com/office/powerpoint/2010/main" val="949511256"/>
      </p:ext>
    </p:extLst>
  </p:cSld>
  <p:clrMapOvr>
    <a:masterClrMapping/>
  </p:clrMapOvr>
  <p:transition spd="med">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62794" y="640664"/>
            <a:ext cx="9677622" cy="742950"/>
          </a:xfrm>
        </p:spPr>
        <p:txBody>
          <a:bodyPr>
            <a:normAutofit/>
          </a:bodyPr>
          <a:lstStyle/>
          <a:p>
            <a:pPr>
              <a:lnSpc>
                <a:spcPct val="85000"/>
              </a:lnSpc>
            </a:pPr>
            <a:r>
              <a:rPr lang="en-US" sz="2800" b="1" cap="all" dirty="0">
                <a:solidFill>
                  <a:schemeClr val="bg1"/>
                </a:solidFill>
              </a:rPr>
              <a:t>MULTI-TEMPERATURE models specifications</a:t>
            </a:r>
            <a:endParaRPr lang="en-US" sz="2800" b="1" cap="all" dirty="0">
              <a:solidFill>
                <a:schemeClr val="bg1"/>
              </a:solidFill>
              <a:latin typeface="+mn-lt"/>
              <a:ea typeface="+mn-ea"/>
              <a:cs typeface="+mn-cs"/>
            </a:endParaRPr>
          </a:p>
        </p:txBody>
      </p:sp>
      <p:sp>
        <p:nvSpPr>
          <p:cNvPr id="20485" name="AutoShape 5"/>
          <p:cNvSpPr>
            <a:spLocks/>
          </p:cNvSpPr>
          <p:nvPr/>
        </p:nvSpPr>
        <p:spPr bwMode="auto">
          <a:xfrm>
            <a:off x="9958917" y="6580188"/>
            <a:ext cx="2233083" cy="279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12700" cap="flat" cmpd="sng">
            <a:noFill/>
            <a:prstDash val="solid"/>
            <a:miter lim="0"/>
            <a:headEnd/>
            <a:tailEnd/>
          </a:ln>
          <a:effectLst/>
        </p:spPr>
        <p:txBody>
          <a:bodyPr lIns="50800" tIns="50800" rIns="50800" bIns="50800"/>
          <a:lstStyle/>
          <a:p>
            <a:pPr algn="r" defTabSz="914400"/>
            <a:endParaRPr lang="en-US" dirty="0">
              <a:latin typeface="Calibri" pitchFamily="34" charset="0"/>
            </a:endParaRP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228733" y="5013176"/>
            <a:ext cx="1305253" cy="1305253"/>
          </a:xfrm>
          <a:prstGeom prst="rect">
            <a:avLst/>
          </a:prstGeom>
        </p:spPr>
      </p:pic>
      <p:sp>
        <p:nvSpPr>
          <p:cNvPr id="11" name="Rectangle 10"/>
          <p:cNvSpPr/>
          <p:nvPr/>
        </p:nvSpPr>
        <p:spPr>
          <a:xfrm>
            <a:off x="9668528" y="6572250"/>
            <a:ext cx="2425664" cy="230832"/>
          </a:xfrm>
          <a:prstGeom prst="rect">
            <a:avLst/>
          </a:prstGeom>
        </p:spPr>
        <p:txBody>
          <a:bodyPr wrap="none">
            <a:spAutoFit/>
          </a:bodyPr>
          <a:lstStyle/>
          <a:p>
            <a:pPr lvl="0"/>
            <a:r>
              <a:rPr lang="en-US" sz="900" dirty="0">
                <a:solidFill>
                  <a:srgbClr val="111E39">
                    <a:tint val="75000"/>
                  </a:srgbClr>
                </a:solidFill>
              </a:rPr>
              <a:t>© Thermo King 2019. Strictly confidential.</a:t>
            </a:r>
            <a:endParaRPr lang="fr-BE" sz="900" dirty="0">
              <a:solidFill>
                <a:srgbClr val="111E39">
                  <a:tint val="75000"/>
                </a:srgbClr>
              </a:solidFill>
            </a:endParaRPr>
          </a:p>
        </p:txBody>
      </p:sp>
      <p:pic>
        <p:nvPicPr>
          <p:cNvPr id="9" name="Image 28">
            <a:hlinkClick r:id="rId3" action="ppaction://hlinksldjump"/>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533491" y="207482"/>
            <a:ext cx="260331" cy="241735"/>
          </a:xfrm>
          <a:prstGeom prst="rect">
            <a:avLst/>
          </a:prstGeom>
        </p:spPr>
      </p:pic>
      <p:pic>
        <p:nvPicPr>
          <p:cNvPr id="2" name="Picture 1"/>
          <p:cNvPicPr>
            <a:picLocks noChangeAspect="1"/>
          </p:cNvPicPr>
          <p:nvPr/>
        </p:nvPicPr>
        <p:blipFill>
          <a:blip r:embed="rId5"/>
          <a:stretch>
            <a:fillRect/>
          </a:stretch>
        </p:blipFill>
        <p:spPr>
          <a:xfrm>
            <a:off x="263352" y="1500726"/>
            <a:ext cx="8798197" cy="5186940"/>
          </a:xfrm>
          <a:prstGeom prst="rect">
            <a:avLst/>
          </a:prstGeom>
        </p:spPr>
      </p:pic>
    </p:spTree>
    <p:extLst>
      <p:ext uri="{BB962C8B-B14F-4D97-AF65-F5344CB8AC3E}">
        <p14:creationId xmlns:p14="http://schemas.microsoft.com/office/powerpoint/2010/main" val="963083252"/>
      </p:ext>
    </p:extLst>
  </p:cSld>
  <p:clrMapOvr>
    <a:masterClrMapping/>
  </p:clrMapOvr>
  <p:transition spd="med">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62794" y="640664"/>
            <a:ext cx="11765854" cy="742950"/>
          </a:xfrm>
        </p:spPr>
        <p:txBody>
          <a:bodyPr>
            <a:normAutofit/>
          </a:bodyPr>
          <a:lstStyle/>
          <a:p>
            <a:pPr defTabSz="914400">
              <a:lnSpc>
                <a:spcPct val="85000"/>
              </a:lnSpc>
            </a:pPr>
            <a:r>
              <a:rPr lang="en-US" sz="2800" b="1" cap="all" dirty="0">
                <a:solidFill>
                  <a:schemeClr val="bg1"/>
                </a:solidFill>
                <a:latin typeface="+mn-lt"/>
                <a:ea typeface="+mn-ea"/>
                <a:cs typeface="+mn-cs"/>
              </a:rPr>
              <a:t>DIMENSIONS (</a:t>
            </a:r>
            <a:r>
              <a:rPr lang="en-US" sz="2800" b="1" dirty="0">
                <a:solidFill>
                  <a:schemeClr val="bg1"/>
                </a:solidFill>
                <a:latin typeface="+mn-lt"/>
                <a:ea typeface="+mn-ea"/>
                <a:cs typeface="+mn-cs"/>
              </a:rPr>
              <a:t>mm</a:t>
            </a:r>
            <a:r>
              <a:rPr lang="en-US" sz="2800" b="1" cap="all" dirty="0">
                <a:solidFill>
                  <a:schemeClr val="bg1"/>
                </a:solidFill>
                <a:latin typeface="+mn-lt"/>
                <a:ea typeface="+mn-ea"/>
                <a:cs typeface="+mn-cs"/>
              </a:rPr>
              <a:t>)</a:t>
            </a:r>
          </a:p>
        </p:txBody>
      </p:sp>
      <p:sp>
        <p:nvSpPr>
          <p:cNvPr id="20485" name="AutoShape 5"/>
          <p:cNvSpPr>
            <a:spLocks/>
          </p:cNvSpPr>
          <p:nvPr/>
        </p:nvSpPr>
        <p:spPr bwMode="auto">
          <a:xfrm>
            <a:off x="9958917" y="6580188"/>
            <a:ext cx="2233083" cy="279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12700" cap="flat" cmpd="sng">
            <a:noFill/>
            <a:prstDash val="solid"/>
            <a:miter lim="0"/>
            <a:headEnd/>
            <a:tailEnd/>
          </a:ln>
          <a:effectLst/>
        </p:spPr>
        <p:txBody>
          <a:bodyPr lIns="50800" tIns="50800" rIns="50800" bIns="50800"/>
          <a:lstStyle/>
          <a:p>
            <a:pPr algn="r" defTabSz="914400"/>
            <a:endParaRPr lang="en-US" dirty="0">
              <a:latin typeface="Calibri" pitchFamily="34" charset="0"/>
            </a:endParaRPr>
          </a:p>
        </p:txBody>
      </p:sp>
      <p:sp>
        <p:nvSpPr>
          <p:cNvPr id="9" name="Rectangle 8"/>
          <p:cNvSpPr/>
          <p:nvPr/>
        </p:nvSpPr>
        <p:spPr>
          <a:xfrm>
            <a:off x="9668528" y="6572250"/>
            <a:ext cx="2425664" cy="230832"/>
          </a:xfrm>
          <a:prstGeom prst="rect">
            <a:avLst/>
          </a:prstGeom>
        </p:spPr>
        <p:txBody>
          <a:bodyPr wrap="none">
            <a:spAutoFit/>
          </a:bodyPr>
          <a:lstStyle/>
          <a:p>
            <a:pPr lvl="0"/>
            <a:r>
              <a:rPr lang="en-US" sz="900" dirty="0">
                <a:solidFill>
                  <a:srgbClr val="111E39">
                    <a:tint val="75000"/>
                  </a:srgbClr>
                </a:solidFill>
              </a:rPr>
              <a:t>© Thermo King 2019. Strictly confidential.</a:t>
            </a:r>
            <a:endParaRPr lang="fr-BE" sz="900" dirty="0">
              <a:solidFill>
                <a:srgbClr val="111E39">
                  <a:tint val="75000"/>
                </a:srgbClr>
              </a:solidFill>
            </a:endParaRPr>
          </a:p>
        </p:txBody>
      </p:sp>
      <p:grpSp>
        <p:nvGrpSpPr>
          <p:cNvPr id="4" name="Group 3"/>
          <p:cNvGrpSpPr/>
          <p:nvPr/>
        </p:nvGrpSpPr>
        <p:grpSpPr>
          <a:xfrm>
            <a:off x="-744" y="1628800"/>
            <a:ext cx="12217354" cy="4392488"/>
            <a:chOff x="-744" y="1628800"/>
            <a:chExt cx="12217354" cy="4392488"/>
          </a:xfrm>
        </p:grpSpPr>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44" y="1628800"/>
              <a:ext cx="12217354" cy="4248472"/>
            </a:xfrm>
            <a:prstGeom prst="rect">
              <a:avLst/>
            </a:prstGeom>
          </p:spPr>
        </p:pic>
        <p:sp>
          <p:nvSpPr>
            <p:cNvPr id="2" name="Rectangle 1"/>
            <p:cNvSpPr/>
            <p:nvPr/>
          </p:nvSpPr>
          <p:spPr>
            <a:xfrm>
              <a:off x="11496600" y="5373216"/>
              <a:ext cx="695400"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pic>
        <p:nvPicPr>
          <p:cNvPr id="8" name="Image 28">
            <a:hlinkClick r:id="rId3" action="ppaction://hlinksldjump"/>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533491" y="207482"/>
            <a:ext cx="260331" cy="241735"/>
          </a:xfrm>
          <a:prstGeom prst="rect">
            <a:avLst/>
          </a:prstGeom>
        </p:spPr>
      </p:pic>
    </p:spTree>
    <p:extLst>
      <p:ext uri="{BB962C8B-B14F-4D97-AF65-F5344CB8AC3E}">
        <p14:creationId xmlns:p14="http://schemas.microsoft.com/office/powerpoint/2010/main" val="2327728199"/>
      </p:ext>
    </p:extLst>
  </p:cSld>
  <p:clrMapOvr>
    <a:masterClrMapping/>
  </p:clrMapOvr>
  <p:transition spd="med">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465922" y="4384789"/>
            <a:ext cx="5726078" cy="2437985"/>
          </a:xfrm>
          <a:prstGeom prst="rect">
            <a:avLst/>
          </a:prstGeom>
        </p:spPr>
      </p:pic>
      <p:sp>
        <p:nvSpPr>
          <p:cNvPr id="20482" name="Rectangle 2"/>
          <p:cNvSpPr>
            <a:spLocks noGrp="1" noChangeArrowheads="1"/>
          </p:cNvSpPr>
          <p:nvPr>
            <p:ph type="title"/>
          </p:nvPr>
        </p:nvSpPr>
        <p:spPr>
          <a:xfrm>
            <a:off x="162794" y="640664"/>
            <a:ext cx="7590367" cy="742950"/>
          </a:xfrm>
        </p:spPr>
        <p:txBody>
          <a:bodyPr/>
          <a:lstStyle/>
          <a:p>
            <a:pPr defTabSz="914400">
              <a:lnSpc>
                <a:spcPct val="85000"/>
              </a:lnSpc>
            </a:pPr>
            <a:r>
              <a:rPr lang="en-US" sz="2800" b="1" cap="all" dirty="0">
                <a:solidFill>
                  <a:schemeClr val="bg1"/>
                </a:solidFill>
                <a:latin typeface="+mn-lt"/>
                <a:ea typeface="+mn-ea"/>
                <a:cs typeface="+mn-cs"/>
              </a:rPr>
              <a:t>WEIGHTS</a:t>
            </a:r>
          </a:p>
        </p:txBody>
      </p:sp>
      <p:sp>
        <p:nvSpPr>
          <p:cNvPr id="10" name="Rectangle 9"/>
          <p:cNvSpPr/>
          <p:nvPr/>
        </p:nvSpPr>
        <p:spPr>
          <a:xfrm>
            <a:off x="9668528" y="6572250"/>
            <a:ext cx="2425664" cy="230832"/>
          </a:xfrm>
          <a:prstGeom prst="rect">
            <a:avLst/>
          </a:prstGeom>
        </p:spPr>
        <p:txBody>
          <a:bodyPr wrap="none">
            <a:spAutoFit/>
          </a:bodyPr>
          <a:lstStyle/>
          <a:p>
            <a:pPr lvl="0"/>
            <a:r>
              <a:rPr lang="en-US" sz="900" dirty="0">
                <a:solidFill>
                  <a:srgbClr val="111E39">
                    <a:tint val="75000"/>
                  </a:srgbClr>
                </a:solidFill>
              </a:rPr>
              <a:t>© Thermo King 2019. Strictly confidential.</a:t>
            </a:r>
            <a:endParaRPr lang="fr-BE" sz="900" dirty="0">
              <a:solidFill>
                <a:srgbClr val="111E39">
                  <a:tint val="75000"/>
                </a:srgbClr>
              </a:solidFill>
            </a:endParaRPr>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88893" y="1556792"/>
            <a:ext cx="6339156" cy="3657600"/>
          </a:xfrm>
          <a:prstGeom prst="rect">
            <a:avLst/>
          </a:prstGeom>
        </p:spPr>
      </p:pic>
      <p:pic>
        <p:nvPicPr>
          <p:cNvPr id="6" name="Image 28">
            <a:hlinkClick r:id="rId4" action="ppaction://hlinksldjump"/>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533491" y="207482"/>
            <a:ext cx="260331" cy="241735"/>
          </a:xfrm>
          <a:prstGeom prst="rect">
            <a:avLst/>
          </a:prstGeom>
        </p:spPr>
      </p:pic>
    </p:spTree>
    <p:extLst>
      <p:ext uri="{BB962C8B-B14F-4D97-AF65-F5344CB8AC3E}">
        <p14:creationId xmlns:p14="http://schemas.microsoft.com/office/powerpoint/2010/main" val="3056882460"/>
      </p:ext>
    </p:extLst>
  </p:cSld>
  <p:clrMapOvr>
    <a:masterClrMapping/>
  </p:clrMapOvr>
  <p:transition spd="med">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4680" y="1241376"/>
            <a:ext cx="12216680" cy="5616624"/>
          </a:xfrm>
          <a:prstGeom prst="rect">
            <a:avLst/>
          </a:prstGeom>
        </p:spPr>
      </p:pic>
      <p:sp>
        <p:nvSpPr>
          <p:cNvPr id="4" name="Espace réservé du texte 3"/>
          <p:cNvSpPr>
            <a:spLocks noGrp="1"/>
          </p:cNvSpPr>
          <p:nvPr>
            <p:ph type="body" sz="quarter" idx="14"/>
          </p:nvPr>
        </p:nvSpPr>
        <p:spPr>
          <a:xfrm>
            <a:off x="0" y="476672"/>
            <a:ext cx="12192000" cy="864096"/>
          </a:xfrm>
        </p:spPr>
        <p:txBody>
          <a:bodyPr>
            <a:noAutofit/>
          </a:bodyPr>
          <a:lstStyle/>
          <a:p>
            <a:pPr lvl="1" algn="ctr"/>
            <a:r>
              <a:rPr lang="en-US" sz="4800" dirty="0">
                <a:solidFill>
                  <a:schemeClr val="bg1"/>
                </a:solidFill>
              </a:rPr>
              <a:t>THANK YOU FOR YOUR ATTENTION!</a:t>
            </a:r>
            <a:endParaRPr lang="fr-BE" sz="4800" dirty="0"/>
          </a:p>
        </p:txBody>
      </p:sp>
      <p:sp>
        <p:nvSpPr>
          <p:cNvPr id="2" name="Espace réservé du texte 1"/>
          <p:cNvSpPr>
            <a:spLocks noGrp="1"/>
          </p:cNvSpPr>
          <p:nvPr>
            <p:ph type="body" sz="quarter" idx="11"/>
          </p:nvPr>
        </p:nvSpPr>
        <p:spPr>
          <a:xfrm>
            <a:off x="0" y="5376614"/>
            <a:ext cx="11058400" cy="1426468"/>
          </a:xfrm>
        </p:spPr>
        <p:txBody>
          <a:bodyPr>
            <a:normAutofit fontScale="92500" lnSpcReduction="20000"/>
          </a:bodyPr>
          <a:lstStyle/>
          <a:p>
            <a:r>
              <a:rPr lang="en-US" sz="5200" b="1" dirty="0">
                <a:ln>
                  <a:solidFill>
                    <a:schemeClr val="bg2"/>
                  </a:solidFill>
                </a:ln>
                <a:solidFill>
                  <a:schemeClr val="bg1"/>
                </a:solidFill>
              </a:rPr>
              <a:t>V- SERIES</a:t>
            </a:r>
          </a:p>
          <a:p>
            <a:r>
              <a:rPr lang="en-US" sz="2400" b="1" dirty="0">
                <a:ln>
                  <a:solidFill>
                    <a:schemeClr val="bg2"/>
                  </a:solidFill>
                </a:ln>
                <a:solidFill>
                  <a:schemeClr val="bg1"/>
                </a:solidFill>
              </a:rPr>
              <a:t>Superior Temperature Control </a:t>
            </a:r>
          </a:p>
          <a:p>
            <a:r>
              <a:rPr lang="en-US" sz="2400" b="1" dirty="0">
                <a:ln>
                  <a:solidFill>
                    <a:schemeClr val="bg2"/>
                  </a:solidFill>
                </a:ln>
                <a:solidFill>
                  <a:schemeClr val="bg1"/>
                </a:solidFill>
              </a:rPr>
              <a:t>for Small Trucks And vans</a:t>
            </a:r>
          </a:p>
        </p:txBody>
      </p:sp>
      <p:sp>
        <p:nvSpPr>
          <p:cNvPr id="7" name="Rectangle 6"/>
          <p:cNvSpPr/>
          <p:nvPr/>
        </p:nvSpPr>
        <p:spPr>
          <a:xfrm>
            <a:off x="9668528" y="6572250"/>
            <a:ext cx="2425664" cy="230832"/>
          </a:xfrm>
          <a:prstGeom prst="rect">
            <a:avLst/>
          </a:prstGeom>
        </p:spPr>
        <p:txBody>
          <a:bodyPr wrap="none">
            <a:spAutoFit/>
          </a:bodyPr>
          <a:lstStyle/>
          <a:p>
            <a:pPr lvl="0"/>
            <a:r>
              <a:rPr lang="en-US" sz="900" dirty="0">
                <a:solidFill>
                  <a:srgbClr val="111E39">
                    <a:tint val="75000"/>
                  </a:srgbClr>
                </a:solidFill>
              </a:rPr>
              <a:t>© Thermo King 2019. Strictly confidential.</a:t>
            </a:r>
            <a:endParaRPr lang="fr-BE" sz="900" dirty="0">
              <a:solidFill>
                <a:srgbClr val="111E39">
                  <a:tint val="75000"/>
                </a:srgbClr>
              </a:solidFill>
            </a:endParaRPr>
          </a:p>
        </p:txBody>
      </p:sp>
      <p:pic>
        <p:nvPicPr>
          <p:cNvPr id="8" name="Image 28">
            <a:hlinkClick r:id="rId4" action="ppaction://hlinksldjump"/>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533491" y="207482"/>
            <a:ext cx="260331" cy="241735"/>
          </a:xfrm>
          <a:prstGeom prst="rect">
            <a:avLst/>
          </a:prstGeom>
        </p:spPr>
      </p:pic>
      <p:pic>
        <p:nvPicPr>
          <p:cNvPr id="11" name="Picture 9">
            <a:extLst>
              <a:ext uri="{FF2B5EF4-FFF2-40B4-BE49-F238E27FC236}">
                <a16:creationId xmlns:a16="http://schemas.microsoft.com/office/drawing/2014/main" id="{0B477CAA-0277-0A4B-9514-6A9709D1AFC2}"/>
              </a:ext>
            </a:extLst>
          </p:cNvPr>
          <p:cNvPicPr>
            <a:picLocks noChangeAspect="1" noChangeArrowheads="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bwMode="auto">
          <a:xfrm>
            <a:off x="9493496" y="5760529"/>
            <a:ext cx="2170774" cy="753740"/>
          </a:xfrm>
          <a:prstGeom prst="rect">
            <a:avLst/>
          </a:prstGeom>
          <a:noFill/>
        </p:spPr>
      </p:pic>
    </p:spTree>
    <p:extLst>
      <p:ext uri="{BB962C8B-B14F-4D97-AF65-F5344CB8AC3E}">
        <p14:creationId xmlns:p14="http://schemas.microsoft.com/office/powerpoint/2010/main" val="1524770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5"/>
          <p:cNvSpPr>
            <a:spLocks noGrp="1"/>
          </p:cNvSpPr>
          <p:nvPr>
            <p:ph idx="1"/>
          </p:nvPr>
        </p:nvSpPr>
        <p:spPr>
          <a:xfrm>
            <a:off x="263352" y="1515666"/>
            <a:ext cx="11305256" cy="5256584"/>
          </a:xfrm>
          <a:noFill/>
        </p:spPr>
        <p:txBody>
          <a:bodyPr>
            <a:normAutofit fontScale="32500" lnSpcReduction="20000"/>
          </a:bodyPr>
          <a:lstStyle/>
          <a:p>
            <a:pPr marL="457200" lvl="1" indent="0" eaLnBrk="0" fontAlgn="base" hangingPunct="0">
              <a:lnSpc>
                <a:spcPct val="170000"/>
              </a:lnSpc>
              <a:spcBef>
                <a:spcPct val="20000"/>
              </a:spcBef>
              <a:spcAft>
                <a:spcPct val="0"/>
              </a:spcAft>
              <a:buClr>
                <a:srgbClr val="00B9E1"/>
              </a:buClr>
              <a:buNone/>
            </a:pPr>
            <a:r>
              <a:rPr lang="en-US" sz="4900" b="1" kern="0" dirty="0">
                <a:solidFill>
                  <a:srgbClr val="1B3059"/>
                </a:solidFill>
                <a:ea typeface="ＭＳ Ｐゴシック" pitchFamily="-107" charset="-128"/>
                <a:cs typeface="Arial" pitchFamily="34" charset="0"/>
              </a:rPr>
              <a:t>V-SERIES: INTRODUCTION</a:t>
            </a:r>
          </a:p>
          <a:p>
            <a:pPr marL="457200" lvl="1" indent="0" eaLnBrk="0" fontAlgn="base" hangingPunct="0">
              <a:lnSpc>
                <a:spcPct val="170000"/>
              </a:lnSpc>
              <a:spcBef>
                <a:spcPct val="20000"/>
              </a:spcBef>
              <a:spcAft>
                <a:spcPct val="0"/>
              </a:spcAft>
              <a:buClr>
                <a:srgbClr val="00B9E1"/>
              </a:buClr>
              <a:buNone/>
            </a:pPr>
            <a:r>
              <a:rPr lang="en-US" sz="4900" b="1" kern="0" dirty="0">
                <a:solidFill>
                  <a:srgbClr val="1B3059"/>
                </a:solidFill>
                <a:ea typeface="ＭＳ Ｐゴシック" pitchFamily="-107" charset="-128"/>
                <a:cs typeface="Arial" pitchFamily="34" charset="0"/>
              </a:rPr>
              <a:t>DIRECT SMART REEFER (DSR) CONTROLLER</a:t>
            </a:r>
          </a:p>
          <a:p>
            <a:pPr marL="457200" lvl="1" indent="0" eaLnBrk="0" fontAlgn="base" hangingPunct="0">
              <a:lnSpc>
                <a:spcPct val="170000"/>
              </a:lnSpc>
              <a:spcBef>
                <a:spcPct val="20000"/>
              </a:spcBef>
              <a:spcAft>
                <a:spcPct val="0"/>
              </a:spcAft>
              <a:buClr>
                <a:srgbClr val="00B9E1"/>
              </a:buClr>
              <a:buNone/>
            </a:pPr>
            <a:r>
              <a:rPr lang="en-US" sz="4900" b="1" kern="0" dirty="0">
                <a:solidFill>
                  <a:srgbClr val="1B3059"/>
                </a:solidFill>
                <a:ea typeface="ＭＳ Ｐゴシック" pitchFamily="-107" charset="-128"/>
                <a:cs typeface="Arial" pitchFamily="34" charset="0"/>
              </a:rPr>
              <a:t>R-452A: THE PLANET’S BEST CHOICE</a:t>
            </a:r>
          </a:p>
          <a:p>
            <a:pPr marL="457200" lvl="1" indent="0" eaLnBrk="0" fontAlgn="base" hangingPunct="0">
              <a:lnSpc>
                <a:spcPct val="170000"/>
              </a:lnSpc>
              <a:spcBef>
                <a:spcPct val="20000"/>
              </a:spcBef>
              <a:spcAft>
                <a:spcPct val="0"/>
              </a:spcAft>
              <a:buClr>
                <a:srgbClr val="00B9E1"/>
              </a:buClr>
              <a:buNone/>
            </a:pPr>
            <a:r>
              <a:rPr lang="en-US" sz="4900" b="1" kern="0" dirty="0">
                <a:solidFill>
                  <a:srgbClr val="1B3059"/>
                </a:solidFill>
                <a:ea typeface="ＭＳ Ｐゴシック" pitchFamily="-107" charset="-128"/>
                <a:cs typeface="Arial" pitchFamily="34" charset="0"/>
              </a:rPr>
              <a:t>FEATURES &amp; OPTIONS</a:t>
            </a:r>
          </a:p>
          <a:p>
            <a:pPr marL="457200" lvl="1" indent="0" eaLnBrk="0" fontAlgn="base" hangingPunct="0">
              <a:lnSpc>
                <a:spcPct val="170000"/>
              </a:lnSpc>
              <a:spcBef>
                <a:spcPct val="20000"/>
              </a:spcBef>
              <a:spcAft>
                <a:spcPct val="0"/>
              </a:spcAft>
              <a:buClr>
                <a:srgbClr val="00B9E1"/>
              </a:buClr>
              <a:buNone/>
            </a:pPr>
            <a:r>
              <a:rPr lang="en-US" sz="4900" b="1" kern="0" dirty="0">
                <a:solidFill>
                  <a:srgbClr val="1B3059"/>
                </a:solidFill>
                <a:ea typeface="ＭＳ Ｐゴシック" pitchFamily="-107" charset="-128"/>
                <a:cs typeface="Arial" pitchFamily="34" charset="0"/>
              </a:rPr>
              <a:t>UNIT SELECTION GUIDE</a:t>
            </a:r>
          </a:p>
          <a:p>
            <a:pPr marL="457200" lvl="1" indent="0" eaLnBrk="0" fontAlgn="base" hangingPunct="0">
              <a:lnSpc>
                <a:spcPct val="170000"/>
              </a:lnSpc>
              <a:spcBef>
                <a:spcPct val="20000"/>
              </a:spcBef>
              <a:spcAft>
                <a:spcPct val="0"/>
              </a:spcAft>
              <a:buClr>
                <a:srgbClr val="00B9E1"/>
              </a:buClr>
              <a:buNone/>
            </a:pPr>
            <a:r>
              <a:rPr lang="en-US" sz="4900" b="1" kern="0" dirty="0">
                <a:solidFill>
                  <a:srgbClr val="1B3059"/>
                </a:solidFill>
                <a:ea typeface="ＭＳ Ｐゴシック" pitchFamily="-107" charset="-128"/>
                <a:cs typeface="Arial" pitchFamily="34" charset="0"/>
              </a:rPr>
              <a:t>FEATURES &amp; OPTIONS</a:t>
            </a:r>
          </a:p>
          <a:p>
            <a:pPr marL="457200" lvl="1" indent="0" eaLnBrk="0" fontAlgn="base" hangingPunct="0">
              <a:lnSpc>
                <a:spcPct val="170000"/>
              </a:lnSpc>
              <a:spcBef>
                <a:spcPct val="20000"/>
              </a:spcBef>
              <a:spcAft>
                <a:spcPct val="0"/>
              </a:spcAft>
              <a:buClr>
                <a:srgbClr val="00B9E1"/>
              </a:buClr>
              <a:buNone/>
            </a:pPr>
            <a:r>
              <a:rPr lang="en-US" sz="4900" b="1" kern="0" dirty="0">
                <a:solidFill>
                  <a:srgbClr val="1B3059"/>
                </a:solidFill>
                <a:ea typeface="ＭＳ Ｐゴシック" pitchFamily="-107" charset="-128"/>
                <a:cs typeface="Arial" pitchFamily="34" charset="0"/>
              </a:rPr>
              <a:t>CONFIGURATION OVERVIEW</a:t>
            </a:r>
          </a:p>
          <a:p>
            <a:pPr marL="457200" lvl="1" indent="0" eaLnBrk="0" fontAlgn="base" hangingPunct="0">
              <a:lnSpc>
                <a:spcPct val="170000"/>
              </a:lnSpc>
              <a:spcBef>
                <a:spcPct val="20000"/>
              </a:spcBef>
              <a:spcAft>
                <a:spcPct val="0"/>
              </a:spcAft>
              <a:buClr>
                <a:srgbClr val="00B9E1"/>
              </a:buClr>
              <a:buNone/>
            </a:pPr>
            <a:r>
              <a:rPr lang="en-US" sz="4900" b="1" kern="0" dirty="0">
                <a:solidFill>
                  <a:srgbClr val="1B3059"/>
                </a:solidFill>
                <a:ea typeface="ＭＳ Ｐゴシック" pitchFamily="-107" charset="-128"/>
                <a:cs typeface="Arial" pitchFamily="34" charset="0"/>
              </a:rPr>
              <a:t>SINGLE-TEMPERATURE MODELS SPECIFICATIONS</a:t>
            </a:r>
          </a:p>
          <a:p>
            <a:pPr marL="457200" lvl="1" indent="0" eaLnBrk="0" fontAlgn="base" hangingPunct="0">
              <a:lnSpc>
                <a:spcPct val="170000"/>
              </a:lnSpc>
              <a:spcBef>
                <a:spcPct val="20000"/>
              </a:spcBef>
              <a:spcAft>
                <a:spcPct val="0"/>
              </a:spcAft>
              <a:buClr>
                <a:srgbClr val="00B9E1"/>
              </a:buClr>
              <a:buNone/>
            </a:pPr>
            <a:r>
              <a:rPr lang="en-US" sz="4900" b="1" kern="0" dirty="0">
                <a:solidFill>
                  <a:srgbClr val="1B3059"/>
                </a:solidFill>
                <a:ea typeface="ＭＳ Ｐゴシック" pitchFamily="-107" charset="-128"/>
                <a:cs typeface="Arial" pitchFamily="34" charset="0"/>
              </a:rPr>
              <a:t>MULTI-TEMPERATURE MODELS SPECIFICATIONS</a:t>
            </a:r>
          </a:p>
          <a:p>
            <a:pPr marL="457200" lvl="1" indent="0" eaLnBrk="0" fontAlgn="base" hangingPunct="0">
              <a:lnSpc>
                <a:spcPct val="170000"/>
              </a:lnSpc>
              <a:spcBef>
                <a:spcPct val="20000"/>
              </a:spcBef>
              <a:spcAft>
                <a:spcPct val="0"/>
              </a:spcAft>
              <a:buClr>
                <a:srgbClr val="00B9E1"/>
              </a:buClr>
              <a:buNone/>
            </a:pPr>
            <a:r>
              <a:rPr lang="en-US" sz="4900" b="1" kern="0" dirty="0">
                <a:solidFill>
                  <a:srgbClr val="1B3059"/>
                </a:solidFill>
                <a:ea typeface="ＭＳ Ｐゴシック" pitchFamily="-107" charset="-128"/>
                <a:cs typeface="Arial" pitchFamily="34" charset="0"/>
              </a:rPr>
              <a:t>DIMENSIONS</a:t>
            </a:r>
          </a:p>
          <a:p>
            <a:pPr marL="457200" lvl="1" indent="0" eaLnBrk="0" fontAlgn="base" hangingPunct="0">
              <a:lnSpc>
                <a:spcPct val="170000"/>
              </a:lnSpc>
              <a:spcBef>
                <a:spcPct val="20000"/>
              </a:spcBef>
              <a:spcAft>
                <a:spcPct val="0"/>
              </a:spcAft>
              <a:buClr>
                <a:srgbClr val="00B9E1"/>
              </a:buClr>
              <a:buNone/>
            </a:pPr>
            <a:r>
              <a:rPr lang="en-US" sz="4900" b="1" kern="0" dirty="0">
                <a:solidFill>
                  <a:srgbClr val="1B3059"/>
                </a:solidFill>
                <a:ea typeface="ＭＳ Ｐゴシック" pitchFamily="-107" charset="-128"/>
                <a:cs typeface="Arial" pitchFamily="34" charset="0"/>
              </a:rPr>
              <a:t>WEIGHTS</a:t>
            </a:r>
          </a:p>
          <a:p>
            <a:pPr marL="457200" indent="-457200">
              <a:buFont typeface="+mj-lt"/>
              <a:buAutoNum type="arabicPeriod" startAt="4"/>
            </a:pPr>
            <a:endParaRPr lang="nl-BE" sz="2400" dirty="0">
              <a:cs typeface="Arial" pitchFamily="34" charset="0"/>
            </a:endParaRPr>
          </a:p>
          <a:p>
            <a:pPr marL="800100" lvl="1" indent="-342900">
              <a:buFont typeface="+mj-lt"/>
              <a:buAutoNum type="arabicPeriod"/>
            </a:pPr>
            <a:endParaRPr lang="en-US" sz="2000" dirty="0">
              <a:cs typeface="Arial" pitchFamily="34" charset="0"/>
            </a:endParaRPr>
          </a:p>
          <a:p>
            <a:pPr marL="457200" indent="-457200">
              <a:buFont typeface="+mj-lt"/>
              <a:buAutoNum type="arabicPeriod" startAt="4"/>
            </a:pPr>
            <a:endParaRPr lang="en-US" sz="2400" dirty="0">
              <a:cs typeface="Arial" pitchFamily="34" charset="0"/>
            </a:endParaRPr>
          </a:p>
          <a:p>
            <a:pPr marL="457200" indent="-457200">
              <a:buFont typeface="+mj-lt"/>
              <a:buAutoNum type="arabicPeriod" startAt="4"/>
            </a:pPr>
            <a:endParaRPr lang="en-US" sz="2400" dirty="0">
              <a:cs typeface="Arial" pitchFamily="34" charset="0"/>
            </a:endParaRPr>
          </a:p>
          <a:p>
            <a:pPr marL="457200" indent="-457200">
              <a:buFont typeface="+mj-lt"/>
              <a:buAutoNum type="arabicPeriod" startAt="4"/>
            </a:pPr>
            <a:endParaRPr lang="en-US" sz="2400" dirty="0">
              <a:cs typeface="Arial" pitchFamily="34" charset="0"/>
            </a:endParaRPr>
          </a:p>
          <a:p>
            <a:pPr marL="457200" indent="-457200">
              <a:buFont typeface="+mj-lt"/>
              <a:buAutoNum type="arabicPeriod" startAt="4"/>
            </a:pPr>
            <a:endParaRPr lang="en-US" sz="2400" dirty="0">
              <a:cs typeface="Arial" pitchFamily="34" charset="0"/>
            </a:endParaRPr>
          </a:p>
          <a:p>
            <a:pPr marL="457200" indent="-457200">
              <a:buFont typeface="+mj-lt"/>
              <a:buAutoNum type="arabicPeriod" startAt="4"/>
            </a:pPr>
            <a:endParaRPr lang="en-US" sz="2400" dirty="0">
              <a:cs typeface="Arial" pitchFamily="34" charset="0"/>
            </a:endParaRPr>
          </a:p>
          <a:p>
            <a:pPr marL="457200" indent="-457200">
              <a:buFont typeface="+mj-lt"/>
              <a:buAutoNum type="arabicPeriod" startAt="4"/>
            </a:pPr>
            <a:endParaRPr lang="en-US" sz="2400" dirty="0">
              <a:cs typeface="Arial" pitchFamily="34" charset="0"/>
            </a:endParaRPr>
          </a:p>
          <a:p>
            <a:pPr marL="457200" indent="-457200">
              <a:buFont typeface="+mj-lt"/>
              <a:buAutoNum type="arabicPeriod" startAt="4"/>
            </a:pPr>
            <a:endParaRPr lang="en-US" sz="2400" dirty="0">
              <a:cs typeface="Arial" pitchFamily="34" charset="0"/>
            </a:endParaRPr>
          </a:p>
        </p:txBody>
      </p:sp>
      <p:sp>
        <p:nvSpPr>
          <p:cNvPr id="17410" name="Title 4"/>
          <p:cNvSpPr>
            <a:spLocks noGrp="1"/>
          </p:cNvSpPr>
          <p:nvPr>
            <p:ph type="title"/>
          </p:nvPr>
        </p:nvSpPr>
        <p:spPr>
          <a:xfrm>
            <a:off x="119336" y="692696"/>
            <a:ext cx="12072664" cy="576064"/>
          </a:xfrm>
        </p:spPr>
        <p:txBody>
          <a:bodyPr/>
          <a:lstStyle/>
          <a:p>
            <a:r>
              <a:rPr lang="en-US" sz="3200" b="1" cap="all" dirty="0">
                <a:solidFill>
                  <a:schemeClr val="bg1"/>
                </a:solidFill>
              </a:rPr>
              <a:t>Table of Contents</a:t>
            </a:r>
          </a:p>
        </p:txBody>
      </p:sp>
      <p:cxnSp>
        <p:nvCxnSpPr>
          <p:cNvPr id="14" name="Straight Connector 13"/>
          <p:cNvCxnSpPr/>
          <p:nvPr/>
        </p:nvCxnSpPr>
        <p:spPr>
          <a:xfrm>
            <a:off x="695400" y="2348880"/>
            <a:ext cx="7407200" cy="0"/>
          </a:xfrm>
          <a:prstGeom prst="line">
            <a:avLst/>
          </a:prstGeom>
          <a:ln>
            <a:solidFill>
              <a:srgbClr val="43C9FF"/>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95400" y="2780928"/>
            <a:ext cx="7407200" cy="0"/>
          </a:xfrm>
          <a:prstGeom prst="line">
            <a:avLst/>
          </a:prstGeom>
          <a:ln>
            <a:solidFill>
              <a:srgbClr val="43C9FF"/>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95400" y="3573016"/>
            <a:ext cx="7416824" cy="0"/>
          </a:xfrm>
          <a:prstGeom prst="line">
            <a:avLst/>
          </a:prstGeom>
          <a:ln>
            <a:solidFill>
              <a:srgbClr val="43C9FF"/>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5776" y="4005064"/>
            <a:ext cx="7416824" cy="0"/>
          </a:xfrm>
          <a:prstGeom prst="line">
            <a:avLst/>
          </a:prstGeom>
          <a:ln>
            <a:solidFill>
              <a:srgbClr val="43C9FF"/>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95400" y="4869160"/>
            <a:ext cx="7416824" cy="0"/>
          </a:xfrm>
          <a:prstGeom prst="line">
            <a:avLst/>
          </a:prstGeom>
          <a:ln>
            <a:solidFill>
              <a:srgbClr val="43C9FF"/>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95400" y="3212976"/>
            <a:ext cx="7407200" cy="0"/>
          </a:xfrm>
          <a:prstGeom prst="line">
            <a:avLst/>
          </a:prstGeom>
          <a:ln>
            <a:solidFill>
              <a:srgbClr val="43C9FF"/>
            </a:solidFill>
          </a:ln>
        </p:spPr>
        <p:style>
          <a:lnRef idx="1">
            <a:schemeClr val="accent1"/>
          </a:lnRef>
          <a:fillRef idx="0">
            <a:schemeClr val="accent1"/>
          </a:fillRef>
          <a:effectRef idx="0">
            <a:schemeClr val="accent1"/>
          </a:effectRef>
          <a:fontRef idx="minor">
            <a:schemeClr val="tx1"/>
          </a:fontRef>
        </p:style>
      </p:cxnSp>
      <p:sp>
        <p:nvSpPr>
          <p:cNvPr id="13" name="Rectangle 12">
            <a:hlinkClick r:id="rId3" action="ppaction://hlinksldjump"/>
          </p:cNvPr>
          <p:cNvSpPr/>
          <p:nvPr/>
        </p:nvSpPr>
        <p:spPr>
          <a:xfrm>
            <a:off x="753046" y="3697190"/>
            <a:ext cx="5832648"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p:nvSpPr>
        <p:spPr>
          <a:xfrm>
            <a:off x="9668528" y="6572250"/>
            <a:ext cx="2425664" cy="230832"/>
          </a:xfrm>
          <a:prstGeom prst="rect">
            <a:avLst/>
          </a:prstGeom>
        </p:spPr>
        <p:txBody>
          <a:bodyPr wrap="none">
            <a:spAutoFit/>
          </a:bodyPr>
          <a:lstStyle/>
          <a:p>
            <a:pPr lvl="0"/>
            <a:r>
              <a:rPr lang="en-US" sz="900" dirty="0">
                <a:solidFill>
                  <a:srgbClr val="111E39">
                    <a:tint val="75000"/>
                  </a:srgbClr>
                </a:solidFill>
              </a:rPr>
              <a:t>© Thermo King 2019. Strictly confidential.</a:t>
            </a:r>
            <a:endParaRPr lang="fr-BE" sz="900" dirty="0">
              <a:solidFill>
                <a:srgbClr val="111E39">
                  <a:tint val="75000"/>
                </a:srgbClr>
              </a:solidFill>
            </a:endParaRPr>
          </a:p>
        </p:txBody>
      </p:sp>
      <p:cxnSp>
        <p:nvCxnSpPr>
          <p:cNvPr id="27" name="Straight Connector 26"/>
          <p:cNvCxnSpPr/>
          <p:nvPr/>
        </p:nvCxnSpPr>
        <p:spPr>
          <a:xfrm>
            <a:off x="685776" y="4437112"/>
            <a:ext cx="7416824" cy="0"/>
          </a:xfrm>
          <a:prstGeom prst="line">
            <a:avLst/>
          </a:prstGeom>
          <a:ln>
            <a:solidFill>
              <a:srgbClr val="43C9FF"/>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85776" y="5301208"/>
            <a:ext cx="7416824" cy="0"/>
          </a:xfrm>
          <a:prstGeom prst="line">
            <a:avLst/>
          </a:prstGeom>
          <a:ln>
            <a:solidFill>
              <a:srgbClr val="43C9FF"/>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85776" y="5683696"/>
            <a:ext cx="7416824" cy="0"/>
          </a:xfrm>
          <a:prstGeom prst="line">
            <a:avLst/>
          </a:prstGeom>
          <a:ln>
            <a:solidFill>
              <a:srgbClr val="43C9FF"/>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673629" y="1936913"/>
            <a:ext cx="7407200" cy="0"/>
          </a:xfrm>
          <a:prstGeom prst="line">
            <a:avLst/>
          </a:prstGeom>
          <a:ln>
            <a:solidFill>
              <a:srgbClr val="43C9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367370"/>
      </p:ext>
    </p:extLst>
  </p:cSld>
  <p:clrMapOvr>
    <a:masterClrMapping/>
  </p:clrMapOvr>
  <p:transition spd="med">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2"/>
          </p:nvPr>
        </p:nvSpPr>
        <p:spPr/>
        <p:txBody>
          <a:bodyPr/>
          <a:lstStyle/>
          <a:p>
            <a:r>
              <a:rPr lang="en-US">
                <a:solidFill>
                  <a:srgbClr val="111E39">
                    <a:tint val="75000"/>
                  </a:srgbClr>
                </a:solidFill>
              </a:rPr>
              <a:t>© Thermo King 2019. Strictly confidential.</a:t>
            </a:r>
            <a:endParaRPr lang="fr-BE" dirty="0">
              <a:solidFill>
                <a:srgbClr val="111E39">
                  <a:tint val="75000"/>
                </a:srgbClr>
              </a:solidFill>
            </a:endParaRPr>
          </a:p>
        </p:txBody>
      </p:sp>
      <p:grpSp>
        <p:nvGrpSpPr>
          <p:cNvPr id="7" name="Group 6"/>
          <p:cNvGrpSpPr/>
          <p:nvPr/>
        </p:nvGrpSpPr>
        <p:grpSpPr>
          <a:xfrm>
            <a:off x="4511825" y="2556869"/>
            <a:ext cx="7610475" cy="1195075"/>
            <a:chOff x="828675" y="5807349"/>
            <a:chExt cx="7610475" cy="1195075"/>
          </a:xfrm>
        </p:grpSpPr>
        <p:sp>
          <p:nvSpPr>
            <p:cNvPr id="8" name="Rectangle 7"/>
            <p:cNvSpPr/>
            <p:nvPr/>
          </p:nvSpPr>
          <p:spPr>
            <a:xfrm>
              <a:off x="2988915" y="5807349"/>
              <a:ext cx="5153025" cy="369332"/>
            </a:xfrm>
            <a:prstGeom prst="rect">
              <a:avLst/>
            </a:prstGeom>
          </p:spPr>
          <p:txBody>
            <a:bodyPr wrap="square">
              <a:spAutoFit/>
            </a:bodyPr>
            <a:lstStyle/>
            <a:p>
              <a:endParaRPr lang="en-IE" dirty="0">
                <a:solidFill>
                  <a:prstClr val="white">
                    <a:lumMod val="65000"/>
                  </a:prstClr>
                </a:solidFill>
              </a:endParaRPr>
            </a:p>
          </p:txBody>
        </p:sp>
        <p:sp>
          <p:nvSpPr>
            <p:cNvPr id="9" name="Rectangle 8"/>
            <p:cNvSpPr/>
            <p:nvPr/>
          </p:nvSpPr>
          <p:spPr>
            <a:xfrm>
              <a:off x="828675" y="6509981"/>
              <a:ext cx="7610475" cy="492443"/>
            </a:xfrm>
            <a:prstGeom prst="rect">
              <a:avLst/>
            </a:prstGeom>
          </p:spPr>
          <p:txBody>
            <a:bodyPr wrap="square">
              <a:spAutoFit/>
            </a:bodyPr>
            <a:lstStyle/>
            <a:p>
              <a:pPr algn="r"/>
              <a:endParaRPr lang="en-IE" sz="2600" dirty="0">
                <a:solidFill>
                  <a:srgbClr val="E7E6E6"/>
                </a:solidFill>
              </a:endParaRPr>
            </a:p>
          </p:txBody>
        </p:sp>
      </p:grpSp>
      <p:pic>
        <p:nvPicPr>
          <p:cNvPr id="11" name="Picture 10"/>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1294586"/>
            <a:ext cx="12192000" cy="5563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272009" y="3505721"/>
            <a:ext cx="7138931" cy="1450377"/>
          </a:xfrm>
          <a:prstGeom prst="rect">
            <a:avLst/>
          </a:prstGeom>
          <a:noFill/>
        </p:spPr>
        <p:txBody>
          <a:bodyPr wrap="square" lIns="0" rIns="0" rtlCol="0">
            <a:noAutofit/>
          </a:bodyPr>
          <a:lstStyle/>
          <a:p>
            <a:r>
              <a:rPr lang="en-US" dirty="0">
                <a:solidFill>
                  <a:schemeClr val="bg1"/>
                </a:solidFill>
              </a:rPr>
              <a:t>We appreciate comments , feedback, and any material useful to enrich our presentation. </a:t>
            </a:r>
          </a:p>
          <a:p>
            <a:br>
              <a:rPr lang="en-US" dirty="0">
                <a:solidFill>
                  <a:schemeClr val="bg1"/>
                </a:solidFill>
              </a:rPr>
            </a:br>
            <a:r>
              <a:rPr lang="en-US" dirty="0">
                <a:solidFill>
                  <a:schemeClr val="bg1"/>
                </a:solidFill>
              </a:rPr>
              <a:t>E-mail us at:</a:t>
            </a:r>
          </a:p>
          <a:p>
            <a:r>
              <a:rPr lang="en-US" sz="2400" dirty="0">
                <a:solidFill>
                  <a:schemeClr val="bg1"/>
                </a:solidFill>
              </a:rPr>
              <a:t>marketing.europe@thermoking.com </a:t>
            </a:r>
            <a:endParaRPr lang="en-GB" sz="2400" dirty="0">
              <a:solidFill>
                <a:schemeClr val="bg1"/>
              </a:solidFill>
            </a:endParaRPr>
          </a:p>
        </p:txBody>
      </p:sp>
      <p:sp>
        <p:nvSpPr>
          <p:cNvPr id="3" name="Rectangle 2">
            <a:hlinkClick r:id="rId3"/>
          </p:cNvPr>
          <p:cNvSpPr/>
          <p:nvPr/>
        </p:nvSpPr>
        <p:spPr>
          <a:xfrm>
            <a:off x="3150824" y="4693186"/>
            <a:ext cx="5739788" cy="3855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99694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976" y="4644927"/>
            <a:ext cx="12194976" cy="2214661"/>
          </a:xfrm>
          <a:prstGeom prst="rect">
            <a:avLst/>
          </a:prstGeom>
        </p:spPr>
      </p:pic>
      <p:sp>
        <p:nvSpPr>
          <p:cNvPr id="8197" name="AutoShape 5"/>
          <p:cNvSpPr>
            <a:spLocks/>
          </p:cNvSpPr>
          <p:nvPr/>
        </p:nvSpPr>
        <p:spPr bwMode="auto">
          <a:xfrm>
            <a:off x="378296" y="1484784"/>
            <a:ext cx="9580621" cy="3960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12700" cap="flat" cmpd="sng">
            <a:noFill/>
            <a:prstDash val="solid"/>
            <a:miter lim="0"/>
            <a:headEnd/>
            <a:tailEnd/>
          </a:ln>
          <a:effectLst/>
        </p:spPr>
        <p:txBody>
          <a:bodyPr lIns="50800" tIns="50800" rIns="50800" bIns="50800"/>
          <a:lstStyle/>
          <a:p>
            <a:pPr marL="128588" indent="-128588" defTabSz="914400">
              <a:lnSpc>
                <a:spcPct val="150000"/>
              </a:lnSpc>
              <a:spcBef>
                <a:spcPts val="400"/>
              </a:spcBef>
            </a:pPr>
            <a:r>
              <a:rPr lang="en-US" sz="1600" b="1" dirty="0">
                <a:solidFill>
                  <a:srgbClr val="43C9FF"/>
                </a:solidFill>
              </a:rPr>
              <a:t>SUPERIOR NON DIESEL TEMPERATURE CONTROL </a:t>
            </a:r>
            <a:r>
              <a:rPr lang="fr-BE" sz="1600" b="1" dirty="0">
                <a:solidFill>
                  <a:srgbClr val="43C9FF"/>
                </a:solidFill>
              </a:rPr>
              <a:t>FOR VANS AND SMALL TRUCKS</a:t>
            </a:r>
            <a:endParaRPr lang="en-US" sz="1600" b="1" dirty="0">
              <a:solidFill>
                <a:srgbClr val="43C9FF"/>
              </a:solidFill>
            </a:endParaRPr>
          </a:p>
          <a:p>
            <a:pPr marL="171450" indent="-171450">
              <a:lnSpc>
                <a:spcPct val="150000"/>
              </a:lnSpc>
              <a:buClr>
                <a:schemeClr val="accent1"/>
              </a:buClr>
              <a:buFont typeface="Arial" panose="020B0604020202020204" pitchFamily="34" charset="0"/>
              <a:buChar char="•"/>
            </a:pPr>
            <a:r>
              <a:rPr lang="en-GB" sz="1600" dirty="0"/>
              <a:t>Flexible, powerful, dependable</a:t>
            </a:r>
          </a:p>
          <a:p>
            <a:pPr marL="171450" indent="-171450">
              <a:lnSpc>
                <a:spcPct val="150000"/>
              </a:lnSpc>
              <a:buClr>
                <a:schemeClr val="accent1"/>
              </a:buClr>
              <a:buFont typeface="Arial" panose="020B0604020202020204" pitchFamily="34" charset="0"/>
              <a:buChar char="•"/>
            </a:pPr>
            <a:r>
              <a:rPr lang="fr-BE" sz="1600" dirty="0"/>
              <a:t>R-452A as standard</a:t>
            </a:r>
          </a:p>
          <a:p>
            <a:pPr marL="171450" indent="-171450">
              <a:lnSpc>
                <a:spcPct val="150000"/>
              </a:lnSpc>
              <a:buClr>
                <a:schemeClr val="accent1"/>
              </a:buClr>
              <a:buFont typeface="Arial" panose="020B0604020202020204" pitchFamily="34" charset="0"/>
              <a:buChar char="•"/>
            </a:pPr>
            <a:r>
              <a:rPr lang="fr-BE" sz="1600" dirty="0"/>
              <a:t>Low noise and zero exhaust emissions</a:t>
            </a:r>
          </a:p>
          <a:p>
            <a:pPr marL="171450" indent="-171450">
              <a:lnSpc>
                <a:spcPct val="150000"/>
              </a:lnSpc>
              <a:buClr>
                <a:schemeClr val="accent1"/>
              </a:buClr>
              <a:buFont typeface="Arial" panose="020B0604020202020204" pitchFamily="34" charset="0"/>
              <a:buChar char="•"/>
            </a:pPr>
            <a:r>
              <a:rPr lang="fr-BE" sz="1600" dirty="0" err="1"/>
              <a:t>Cost</a:t>
            </a:r>
            <a:r>
              <a:rPr lang="fr-BE" sz="1600" dirty="0"/>
              <a:t>-effective service and maintenance</a:t>
            </a:r>
          </a:p>
          <a:p>
            <a:pPr marL="171450" indent="-171450">
              <a:lnSpc>
                <a:spcPct val="150000"/>
              </a:lnSpc>
              <a:buClr>
                <a:schemeClr val="accent1"/>
              </a:buClr>
              <a:buFont typeface="Arial" panose="020B0604020202020204" pitchFamily="34" charset="0"/>
              <a:buChar char="•"/>
            </a:pPr>
            <a:r>
              <a:rPr lang="fr-BE" sz="1600" dirty="0"/>
              <a:t>Easy installation</a:t>
            </a:r>
            <a:endParaRPr lang="en-US" sz="1600" dirty="0"/>
          </a:p>
          <a:p>
            <a:pPr marL="171450" indent="-171450">
              <a:lnSpc>
                <a:spcPct val="150000"/>
              </a:lnSpc>
              <a:buClr>
                <a:schemeClr val="accent1"/>
              </a:buClr>
              <a:buFont typeface="Arial" panose="020B0604020202020204" pitchFamily="34" charset="0"/>
              <a:buChar char="•"/>
            </a:pPr>
            <a:r>
              <a:rPr lang="en-GB" sz="1600" dirty="0"/>
              <a:t>User-friendly Direct Smart Reefer</a:t>
            </a:r>
          </a:p>
          <a:p>
            <a:pPr marL="171450" indent="-171450">
              <a:lnSpc>
                <a:spcPct val="150000"/>
              </a:lnSpc>
              <a:buClr>
                <a:schemeClr val="accent1"/>
              </a:buClr>
              <a:buFont typeface="Arial" panose="020B0604020202020204" pitchFamily="34" charset="0"/>
              <a:buChar char="•"/>
            </a:pPr>
            <a:r>
              <a:rPr lang="fr-BE" sz="1600" dirty="0"/>
              <a:t>Low operating costs</a:t>
            </a:r>
          </a:p>
          <a:p>
            <a:pPr defTabSz="914400">
              <a:spcBef>
                <a:spcPts val="400"/>
              </a:spcBef>
              <a:buClr>
                <a:srgbClr val="00B9E1"/>
              </a:buClr>
              <a:buSzPct val="100000"/>
            </a:pPr>
            <a:endParaRPr lang="en-US" sz="1600" dirty="0"/>
          </a:p>
        </p:txBody>
      </p:sp>
      <p:sp>
        <p:nvSpPr>
          <p:cNvPr id="8198" name="AutoShape 6"/>
          <p:cNvSpPr>
            <a:spLocks/>
          </p:cNvSpPr>
          <p:nvPr/>
        </p:nvSpPr>
        <p:spPr bwMode="auto">
          <a:xfrm>
            <a:off x="9958917" y="6580188"/>
            <a:ext cx="2233083" cy="279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12700" cap="flat" cmpd="sng">
            <a:noFill/>
            <a:prstDash val="solid"/>
            <a:miter lim="0"/>
            <a:headEnd/>
            <a:tailEnd/>
          </a:ln>
          <a:effectLst/>
        </p:spPr>
        <p:txBody>
          <a:bodyPr lIns="50800" tIns="50800" rIns="50800" bIns="50800"/>
          <a:lstStyle/>
          <a:p>
            <a:pPr algn="r" defTabSz="914400"/>
            <a:endParaRPr lang="en-US" dirty="0">
              <a:latin typeface="Calibri" pitchFamily="34" charset="0"/>
            </a:endParaRPr>
          </a:p>
        </p:txBody>
      </p:sp>
      <p:sp>
        <p:nvSpPr>
          <p:cNvPr id="8" name="AutoShape 2"/>
          <p:cNvSpPr>
            <a:spLocks/>
          </p:cNvSpPr>
          <p:nvPr/>
        </p:nvSpPr>
        <p:spPr bwMode="auto">
          <a:xfrm>
            <a:off x="191344" y="620688"/>
            <a:ext cx="9080500" cy="576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12700" cap="flat" cmpd="sng">
            <a:noFill/>
            <a:prstDash val="solid"/>
            <a:miter lim="0"/>
            <a:headEnd/>
            <a:tailEnd/>
          </a:ln>
          <a:effectLst/>
        </p:spPr>
        <p:txBody>
          <a:bodyPr lIns="0" tIns="0" rIns="0" bIns="0" anchor="b"/>
          <a:lstStyle/>
          <a:p>
            <a:pPr>
              <a:lnSpc>
                <a:spcPct val="85000"/>
              </a:lnSpc>
            </a:pPr>
            <a:r>
              <a:rPr lang="en-US" sz="3200" b="1" dirty="0">
                <a:solidFill>
                  <a:schemeClr val="bg1"/>
                </a:solidFill>
                <a:cs typeface="Century Gothic"/>
              </a:rPr>
              <a:t>V-SERIES: INTRODUCTION</a:t>
            </a:r>
            <a:endParaRPr lang="en-US" sz="3200" b="1" dirty="0">
              <a:solidFill>
                <a:schemeClr val="bg1"/>
              </a:solidFill>
              <a:latin typeface="Century Gothic"/>
              <a:cs typeface="Century Gothic"/>
            </a:endParaRPr>
          </a:p>
        </p:txBody>
      </p:sp>
      <p:sp>
        <p:nvSpPr>
          <p:cNvPr id="15" name="Rectangle 14"/>
          <p:cNvSpPr/>
          <p:nvPr/>
        </p:nvSpPr>
        <p:spPr>
          <a:xfrm>
            <a:off x="9668528" y="6572250"/>
            <a:ext cx="2425664" cy="230832"/>
          </a:xfrm>
          <a:prstGeom prst="rect">
            <a:avLst/>
          </a:prstGeom>
        </p:spPr>
        <p:txBody>
          <a:bodyPr wrap="none">
            <a:spAutoFit/>
          </a:bodyPr>
          <a:lstStyle/>
          <a:p>
            <a:pPr lvl="0"/>
            <a:r>
              <a:rPr lang="en-US" sz="900" dirty="0">
                <a:solidFill>
                  <a:srgbClr val="111E39">
                    <a:tint val="75000"/>
                  </a:srgbClr>
                </a:solidFill>
              </a:rPr>
              <a:t>© Thermo King 2019. Strictly confidential.</a:t>
            </a:r>
            <a:endParaRPr lang="fr-BE" sz="900" dirty="0">
              <a:solidFill>
                <a:srgbClr val="111E39">
                  <a:tint val="75000"/>
                </a:srgbClr>
              </a:solidFill>
            </a:endParaRPr>
          </a:p>
        </p:txBody>
      </p:sp>
      <p:pic>
        <p:nvPicPr>
          <p:cNvPr id="7" name="Image 28">
            <a:hlinkClick r:id="rId3" action="ppaction://hlinksldjump"/>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533491" y="207482"/>
            <a:ext cx="260331" cy="241735"/>
          </a:xfrm>
          <a:prstGeom prst="rect">
            <a:avLst/>
          </a:prstGeom>
        </p:spPr>
      </p:pic>
    </p:spTree>
    <p:extLst>
      <p:ext uri="{BB962C8B-B14F-4D97-AF65-F5344CB8AC3E}">
        <p14:creationId xmlns:p14="http://schemas.microsoft.com/office/powerpoint/2010/main" val="660015331"/>
      </p:ext>
    </p:extLst>
  </p:cSld>
  <p:clrMapOvr>
    <a:masterClrMapping/>
  </p:clrMapOvr>
  <p:transition spd="med">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C:\Users\ccbxkq\Desktop\Lucia\Presentations\Screenshots for presentations\V-series\V 30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06120" y="4316412"/>
            <a:ext cx="3829050" cy="2255838"/>
          </a:xfrm>
          <a:prstGeom prst="rect">
            <a:avLst/>
          </a:prstGeom>
          <a:noFill/>
          <a:extLst>
            <a:ext uri="{909E8E84-426E-40DD-AFC4-6F175D3DCCD1}">
              <a14:hiddenFill xmlns:a14="http://schemas.microsoft.com/office/drawing/2010/main">
                <a:solidFill>
                  <a:srgbClr val="FFFFFF"/>
                </a:solidFill>
              </a14:hiddenFill>
            </a:ext>
          </a:extLst>
        </p:spPr>
      </p:pic>
      <p:sp>
        <p:nvSpPr>
          <p:cNvPr id="8197" name="AutoShape 5"/>
          <p:cNvSpPr>
            <a:spLocks/>
          </p:cNvSpPr>
          <p:nvPr/>
        </p:nvSpPr>
        <p:spPr bwMode="auto">
          <a:xfrm>
            <a:off x="378296" y="1556792"/>
            <a:ext cx="7373888" cy="47525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12700" cap="flat" cmpd="sng">
            <a:noFill/>
            <a:prstDash val="solid"/>
            <a:miter lim="0"/>
            <a:headEnd/>
            <a:tailEnd/>
          </a:ln>
          <a:effectLst/>
        </p:spPr>
        <p:txBody>
          <a:bodyPr lIns="50800" tIns="50800" rIns="50800" bIns="50800"/>
          <a:lstStyle/>
          <a:p>
            <a:pPr marL="128588" indent="-128588" defTabSz="914400">
              <a:lnSpc>
                <a:spcPct val="150000"/>
              </a:lnSpc>
              <a:spcBef>
                <a:spcPts val="400"/>
              </a:spcBef>
            </a:pPr>
            <a:r>
              <a:rPr lang="en-US" sz="1600" b="1" dirty="0">
                <a:solidFill>
                  <a:srgbClr val="43C9FF"/>
                </a:solidFill>
              </a:rPr>
              <a:t>V-100/200s, V-200 AND V-300 SERIES:</a:t>
            </a:r>
          </a:p>
          <a:p>
            <a:pPr marL="128588" indent="-128588" defTabSz="914400">
              <a:lnSpc>
                <a:spcPct val="150000"/>
              </a:lnSpc>
              <a:spcBef>
                <a:spcPts val="400"/>
              </a:spcBef>
            </a:pPr>
            <a:endParaRPr lang="en-US" sz="1400" b="1" dirty="0">
              <a:solidFill>
                <a:srgbClr val="43C9FF"/>
              </a:solidFill>
              <a:cs typeface="Arial" pitchFamily="34" charset="0"/>
              <a:sym typeface="Arial" pitchFamily="34" charset="0"/>
            </a:endParaRPr>
          </a:p>
          <a:p>
            <a:pPr marL="171450" indent="-171450">
              <a:lnSpc>
                <a:spcPct val="150000"/>
              </a:lnSpc>
              <a:buClr>
                <a:srgbClr val="43C9FF"/>
              </a:buClr>
              <a:buFont typeface="Arial" panose="020B0604020202020204" pitchFamily="34" charset="0"/>
              <a:buChar char="•"/>
            </a:pPr>
            <a:r>
              <a:rPr lang="en-US" sz="1600" dirty="0"/>
              <a:t>Optimal temperature control solution for trucks and vans up to 28 m³</a:t>
            </a:r>
          </a:p>
          <a:p>
            <a:pPr marL="171450" lvl="0" indent="-171450">
              <a:lnSpc>
                <a:spcPct val="150000"/>
              </a:lnSpc>
              <a:buClr>
                <a:srgbClr val="43C9FF"/>
              </a:buClr>
              <a:buFont typeface="Arial" panose="020B0604020202020204" pitchFamily="34" charset="0"/>
              <a:buChar char="•"/>
            </a:pPr>
            <a:r>
              <a:rPr lang="en-US" sz="1600" dirty="0">
                <a:solidFill>
                  <a:srgbClr val="111E39"/>
                </a:solidFill>
              </a:rPr>
              <a:t>Modern compact platform</a:t>
            </a:r>
          </a:p>
          <a:p>
            <a:pPr marL="171450" lvl="0" indent="-171450">
              <a:lnSpc>
                <a:spcPct val="150000"/>
              </a:lnSpc>
              <a:buClr>
                <a:srgbClr val="43C9FF"/>
              </a:buClr>
              <a:buFont typeface="Arial" panose="020B0604020202020204" pitchFamily="34" charset="0"/>
              <a:buChar char="•"/>
            </a:pPr>
            <a:r>
              <a:rPr lang="en-US" sz="1600" dirty="0">
                <a:solidFill>
                  <a:srgbClr val="111E39"/>
                </a:solidFill>
              </a:rPr>
              <a:t>Small but powerful</a:t>
            </a:r>
          </a:p>
          <a:p>
            <a:pPr marL="171450" lvl="0" indent="-171450">
              <a:lnSpc>
                <a:spcPct val="150000"/>
              </a:lnSpc>
              <a:buClr>
                <a:srgbClr val="43C9FF"/>
              </a:buClr>
              <a:buFont typeface="Arial" panose="020B0604020202020204" pitchFamily="34" charset="0"/>
              <a:buChar char="•"/>
            </a:pPr>
            <a:r>
              <a:rPr lang="en-US" sz="1600" dirty="0">
                <a:solidFill>
                  <a:srgbClr val="111E39"/>
                </a:solidFill>
              </a:rPr>
              <a:t>Low noise and low emission</a:t>
            </a:r>
            <a:endParaRPr lang="en-US" sz="1600" dirty="0"/>
          </a:p>
          <a:p>
            <a:pPr marL="171450" indent="-171450">
              <a:lnSpc>
                <a:spcPct val="150000"/>
              </a:lnSpc>
              <a:buClr>
                <a:srgbClr val="43C9FF"/>
              </a:buClr>
              <a:buFont typeface="Arial" panose="020B0604020202020204" pitchFamily="34" charset="0"/>
              <a:buChar char="•"/>
            </a:pPr>
            <a:r>
              <a:rPr lang="en-US" sz="1600" dirty="0"/>
              <a:t>User-friendly Direct Smart Reefer </a:t>
            </a:r>
          </a:p>
          <a:p>
            <a:pPr marL="171450" indent="-171450">
              <a:lnSpc>
                <a:spcPct val="150000"/>
              </a:lnSpc>
              <a:buClr>
                <a:srgbClr val="43C9FF"/>
              </a:buClr>
              <a:buFont typeface="Arial" panose="020B0604020202020204" pitchFamily="34" charset="0"/>
              <a:buChar char="•"/>
            </a:pPr>
            <a:r>
              <a:rPr lang="en-US" sz="1600" dirty="0"/>
              <a:t>Flexibility </a:t>
            </a:r>
          </a:p>
          <a:p>
            <a:pPr marL="171450" indent="-171450">
              <a:lnSpc>
                <a:spcPct val="150000"/>
              </a:lnSpc>
              <a:buClr>
                <a:srgbClr val="43C9FF"/>
              </a:buClr>
              <a:buFont typeface="Arial" panose="020B0604020202020204" pitchFamily="34" charset="0"/>
              <a:buChar char="•"/>
            </a:pPr>
            <a:r>
              <a:rPr lang="en-US" sz="1600" dirty="0"/>
              <a:t>Spectrum models for multi temperature applications </a:t>
            </a:r>
          </a:p>
          <a:p>
            <a:pPr marL="171450" indent="-171450">
              <a:lnSpc>
                <a:spcPct val="150000"/>
              </a:lnSpc>
              <a:buClr>
                <a:srgbClr val="43C9FF"/>
              </a:buClr>
              <a:buFont typeface="Arial" panose="020B0604020202020204" pitchFamily="34" charset="0"/>
              <a:buChar char="•"/>
            </a:pPr>
            <a:r>
              <a:rPr lang="en-US" sz="1600" dirty="0"/>
              <a:t>Improved reliability </a:t>
            </a:r>
          </a:p>
          <a:p>
            <a:pPr marL="171450" indent="-171450">
              <a:lnSpc>
                <a:spcPct val="150000"/>
              </a:lnSpc>
              <a:buClr>
                <a:srgbClr val="43C9FF"/>
              </a:buClr>
              <a:buFont typeface="Arial" panose="020B0604020202020204" pitchFamily="34" charset="0"/>
              <a:buChar char="•"/>
            </a:pPr>
            <a:r>
              <a:rPr lang="en-US" sz="1600" dirty="0"/>
              <a:t>Enhanced heating performance </a:t>
            </a:r>
          </a:p>
          <a:p>
            <a:pPr marL="128588" indent="-128588" defTabSz="914400">
              <a:spcBef>
                <a:spcPts val="400"/>
              </a:spcBef>
              <a:buClr>
                <a:srgbClr val="00B9E1"/>
              </a:buClr>
              <a:buSzPct val="100000"/>
              <a:buFont typeface="Wingdings" pitchFamily="2" charset="2"/>
              <a:buChar char="§"/>
            </a:pPr>
            <a:endParaRPr lang="en-US" sz="1600" dirty="0"/>
          </a:p>
        </p:txBody>
      </p:sp>
      <p:sp>
        <p:nvSpPr>
          <p:cNvPr id="8198" name="AutoShape 6"/>
          <p:cNvSpPr>
            <a:spLocks/>
          </p:cNvSpPr>
          <p:nvPr/>
        </p:nvSpPr>
        <p:spPr bwMode="auto">
          <a:xfrm>
            <a:off x="9958917" y="6580188"/>
            <a:ext cx="2233083" cy="279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12700" cap="flat" cmpd="sng">
            <a:noFill/>
            <a:prstDash val="solid"/>
            <a:miter lim="0"/>
            <a:headEnd/>
            <a:tailEnd/>
          </a:ln>
          <a:effectLst/>
        </p:spPr>
        <p:txBody>
          <a:bodyPr lIns="50800" tIns="50800" rIns="50800" bIns="50800"/>
          <a:lstStyle/>
          <a:p>
            <a:pPr algn="r" defTabSz="914400"/>
            <a:endParaRPr lang="en-US" dirty="0">
              <a:latin typeface="Calibri" pitchFamily="34" charset="0"/>
            </a:endParaRPr>
          </a:p>
        </p:txBody>
      </p:sp>
      <p:sp>
        <p:nvSpPr>
          <p:cNvPr id="8" name="AutoShape 2"/>
          <p:cNvSpPr>
            <a:spLocks/>
          </p:cNvSpPr>
          <p:nvPr/>
        </p:nvSpPr>
        <p:spPr bwMode="auto">
          <a:xfrm>
            <a:off x="191344" y="620688"/>
            <a:ext cx="9080500" cy="576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12700" cap="flat" cmpd="sng">
            <a:noFill/>
            <a:prstDash val="solid"/>
            <a:miter lim="0"/>
            <a:headEnd/>
            <a:tailEnd/>
          </a:ln>
          <a:effectLst/>
        </p:spPr>
        <p:txBody>
          <a:bodyPr lIns="0" tIns="0" rIns="0" bIns="0" anchor="b"/>
          <a:lstStyle/>
          <a:p>
            <a:pPr>
              <a:lnSpc>
                <a:spcPct val="85000"/>
              </a:lnSpc>
            </a:pPr>
            <a:r>
              <a:rPr lang="en-US" sz="3200" b="1" dirty="0">
                <a:solidFill>
                  <a:schemeClr val="bg1"/>
                </a:solidFill>
                <a:cs typeface="Century Gothic"/>
              </a:rPr>
              <a:t>V-SERIES: INTRODUCTION </a:t>
            </a:r>
            <a:endParaRPr lang="en-US" sz="3200" b="1" dirty="0">
              <a:solidFill>
                <a:schemeClr val="bg1"/>
              </a:solidFill>
              <a:latin typeface="Century Gothic"/>
              <a:cs typeface="Century Gothic"/>
            </a:endParaRPr>
          </a:p>
        </p:txBody>
      </p:sp>
      <p:sp>
        <p:nvSpPr>
          <p:cNvPr id="3" name="TextBox 2"/>
          <p:cNvSpPr txBox="1"/>
          <p:nvPr/>
        </p:nvSpPr>
        <p:spPr>
          <a:xfrm>
            <a:off x="7710653" y="2997338"/>
            <a:ext cx="936104" cy="212888"/>
          </a:xfrm>
          <a:prstGeom prst="rect">
            <a:avLst/>
          </a:prstGeom>
          <a:noFill/>
        </p:spPr>
        <p:txBody>
          <a:bodyPr wrap="square" lIns="0" rIns="0" rtlCol="0">
            <a:noAutofit/>
          </a:bodyPr>
          <a:lstStyle/>
          <a:p>
            <a:pPr algn="ctr"/>
            <a:r>
              <a:rPr lang="en-US" sz="1050" dirty="0">
                <a:solidFill>
                  <a:srgbClr val="111E39"/>
                </a:solidFill>
              </a:rPr>
              <a:t>V-100 / V-200s</a:t>
            </a:r>
          </a:p>
        </p:txBody>
      </p:sp>
      <p:sp>
        <p:nvSpPr>
          <p:cNvPr id="13" name="TextBox 12"/>
          <p:cNvSpPr txBox="1"/>
          <p:nvPr/>
        </p:nvSpPr>
        <p:spPr>
          <a:xfrm>
            <a:off x="6600056" y="6096432"/>
            <a:ext cx="936104" cy="212888"/>
          </a:xfrm>
          <a:prstGeom prst="rect">
            <a:avLst/>
          </a:prstGeom>
          <a:noFill/>
        </p:spPr>
        <p:txBody>
          <a:bodyPr wrap="square" lIns="0" rIns="0" rtlCol="0">
            <a:noAutofit/>
          </a:bodyPr>
          <a:lstStyle/>
          <a:p>
            <a:pPr algn="ctr"/>
            <a:r>
              <a:rPr lang="en-US" sz="1050" dirty="0">
                <a:solidFill>
                  <a:srgbClr val="111E39"/>
                </a:solidFill>
              </a:rPr>
              <a:t>V-200 /  V-300</a:t>
            </a:r>
            <a:endParaRPr lang="en-GB" sz="1050" dirty="0">
              <a:solidFill>
                <a:srgbClr val="111E39"/>
              </a:solidFill>
            </a:endParaRPr>
          </a:p>
        </p:txBody>
      </p:sp>
      <p:pic>
        <p:nvPicPr>
          <p:cNvPr id="3077" name="Picture 5" descr="C:\Users\ccbxkq\Desktop\Lucia\Presentations\Screenshots for presentations\V-series\V-100.jpg"/>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840116" y="1424742"/>
            <a:ext cx="3140075" cy="19812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9668528" y="6572250"/>
            <a:ext cx="2425664" cy="230832"/>
          </a:xfrm>
          <a:prstGeom prst="rect">
            <a:avLst/>
          </a:prstGeom>
        </p:spPr>
        <p:txBody>
          <a:bodyPr wrap="none">
            <a:spAutoFit/>
          </a:bodyPr>
          <a:lstStyle/>
          <a:p>
            <a:pPr lvl="0"/>
            <a:r>
              <a:rPr lang="en-US" sz="900" dirty="0">
                <a:solidFill>
                  <a:srgbClr val="111E39">
                    <a:tint val="75000"/>
                  </a:srgbClr>
                </a:solidFill>
              </a:rPr>
              <a:t>© Thermo King 2019. Strictly confidential.</a:t>
            </a:r>
            <a:endParaRPr lang="fr-BE" sz="900" dirty="0">
              <a:solidFill>
                <a:srgbClr val="111E39">
                  <a:tint val="75000"/>
                </a:srgbClr>
              </a:solidFill>
            </a:endParaRPr>
          </a:p>
        </p:txBody>
      </p:sp>
      <p:pic>
        <p:nvPicPr>
          <p:cNvPr id="1026" name="Picture 2" descr="http://thermokingzapp.com/media-library/thumbs/360x0/media-library/upload/direct-drive--v-300-max.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256240" y="3796722"/>
            <a:ext cx="3361556" cy="1389444"/>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10413308" y="5262472"/>
            <a:ext cx="1204488" cy="323248"/>
          </a:xfrm>
          <a:prstGeom prst="rect">
            <a:avLst/>
          </a:prstGeom>
          <a:noFill/>
        </p:spPr>
        <p:txBody>
          <a:bodyPr wrap="square" lIns="0" rIns="0" rtlCol="0">
            <a:noAutofit/>
          </a:bodyPr>
          <a:lstStyle/>
          <a:p>
            <a:pPr algn="ctr"/>
            <a:r>
              <a:rPr lang="en-US" sz="1050" dirty="0">
                <a:solidFill>
                  <a:srgbClr val="111E39"/>
                </a:solidFill>
              </a:rPr>
              <a:t>V-200 Spectrum/  V-300 Spectrum</a:t>
            </a:r>
            <a:endParaRPr lang="en-GB" sz="1050" dirty="0">
              <a:solidFill>
                <a:srgbClr val="111E39"/>
              </a:solidFill>
            </a:endParaRPr>
          </a:p>
        </p:txBody>
      </p:sp>
      <p:pic>
        <p:nvPicPr>
          <p:cNvPr id="12" name="Image 28">
            <a:hlinkClick r:id="rId5" action="ppaction://hlinksldjump"/>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533491" y="207482"/>
            <a:ext cx="260331" cy="241735"/>
          </a:xfrm>
          <a:prstGeom prst="rect">
            <a:avLst/>
          </a:prstGeom>
        </p:spPr>
      </p:pic>
    </p:spTree>
    <p:extLst>
      <p:ext uri="{BB962C8B-B14F-4D97-AF65-F5344CB8AC3E}">
        <p14:creationId xmlns:p14="http://schemas.microsoft.com/office/powerpoint/2010/main" val="3332437237"/>
      </p:ext>
    </p:extLst>
  </p:cSld>
  <p:clrMapOvr>
    <a:masterClrMapping/>
  </p:clrMapOvr>
  <p:transition spd="med">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AutoShape 5"/>
          <p:cNvSpPr>
            <a:spLocks/>
          </p:cNvSpPr>
          <p:nvPr/>
        </p:nvSpPr>
        <p:spPr bwMode="auto">
          <a:xfrm>
            <a:off x="378296" y="1556792"/>
            <a:ext cx="7373888" cy="4392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12700" cap="flat" cmpd="sng">
            <a:noFill/>
            <a:prstDash val="solid"/>
            <a:miter lim="0"/>
            <a:headEnd/>
            <a:tailEnd/>
          </a:ln>
          <a:effectLst/>
        </p:spPr>
        <p:txBody>
          <a:bodyPr lIns="50800" tIns="50800" rIns="50800" bIns="50800"/>
          <a:lstStyle/>
          <a:p>
            <a:pPr marL="128588" indent="-128588" defTabSz="914400">
              <a:lnSpc>
                <a:spcPct val="150000"/>
              </a:lnSpc>
              <a:spcBef>
                <a:spcPts val="400"/>
              </a:spcBef>
            </a:pPr>
            <a:r>
              <a:rPr lang="en-US" sz="1600" b="1" dirty="0">
                <a:solidFill>
                  <a:srgbClr val="43C9FF"/>
                </a:solidFill>
              </a:rPr>
              <a:t>V-500, V-600 AND V-800 SERIES:</a:t>
            </a:r>
          </a:p>
          <a:p>
            <a:pPr marL="128588" indent="-128588" defTabSz="914400">
              <a:lnSpc>
                <a:spcPct val="150000"/>
              </a:lnSpc>
              <a:spcBef>
                <a:spcPts val="400"/>
              </a:spcBef>
            </a:pPr>
            <a:endParaRPr lang="en-US" sz="1400" b="1" dirty="0">
              <a:solidFill>
                <a:srgbClr val="43C9FF"/>
              </a:solidFill>
              <a:cs typeface="Arial" pitchFamily="34" charset="0"/>
              <a:sym typeface="Arial" pitchFamily="34" charset="0"/>
            </a:endParaRPr>
          </a:p>
          <a:p>
            <a:pPr marL="171450" indent="-171450">
              <a:lnSpc>
                <a:spcPct val="150000"/>
              </a:lnSpc>
              <a:buClr>
                <a:srgbClr val="43C9FF"/>
              </a:buClr>
              <a:buFont typeface="Arial" panose="020B0604020202020204" pitchFamily="34" charset="0"/>
              <a:buChar char="•"/>
            </a:pPr>
            <a:r>
              <a:rPr lang="en-US" sz="1600" dirty="0"/>
              <a:t>Optimal temperature control solution for trucks up to 54 m³</a:t>
            </a:r>
          </a:p>
          <a:p>
            <a:pPr marL="171450" indent="-171450">
              <a:lnSpc>
                <a:spcPct val="150000"/>
              </a:lnSpc>
              <a:buClr>
                <a:srgbClr val="43C9FF"/>
              </a:buClr>
              <a:buFont typeface="Arial" panose="020B0604020202020204" pitchFamily="34" charset="0"/>
              <a:buChar char="•"/>
            </a:pPr>
            <a:r>
              <a:rPr lang="en-US" sz="1600" dirty="0">
                <a:solidFill>
                  <a:srgbClr val="111E39"/>
                </a:solidFill>
              </a:rPr>
              <a:t>Low noise for urban distribution</a:t>
            </a:r>
            <a:endParaRPr lang="en-GB" sz="1600" dirty="0">
              <a:solidFill>
                <a:srgbClr val="111E39"/>
              </a:solidFill>
            </a:endParaRPr>
          </a:p>
          <a:p>
            <a:pPr marL="171450" indent="-171450">
              <a:lnSpc>
                <a:spcPct val="150000"/>
              </a:lnSpc>
              <a:buClr>
                <a:srgbClr val="43C9FF"/>
              </a:buClr>
              <a:buFont typeface="Arial" panose="020B0604020202020204" pitchFamily="34" charset="0"/>
              <a:buChar char="•"/>
            </a:pPr>
            <a:r>
              <a:rPr lang="en-US" sz="1600" dirty="0">
                <a:solidFill>
                  <a:srgbClr val="111E39"/>
                </a:solidFill>
              </a:rPr>
              <a:t>Low environmental impact</a:t>
            </a:r>
          </a:p>
          <a:p>
            <a:pPr marL="171450" indent="-171450">
              <a:lnSpc>
                <a:spcPct val="150000"/>
              </a:lnSpc>
              <a:buClr>
                <a:srgbClr val="43C9FF"/>
              </a:buClr>
              <a:buFont typeface="Arial" panose="020B0604020202020204" pitchFamily="34" charset="0"/>
              <a:buChar char="•"/>
            </a:pPr>
            <a:r>
              <a:rPr lang="en-US" sz="1600" dirty="0">
                <a:solidFill>
                  <a:srgbClr val="111E39"/>
                </a:solidFill>
              </a:rPr>
              <a:t>Exceptional cooling performance on the road and in standby</a:t>
            </a:r>
            <a:endParaRPr lang="en-GB" sz="1600" dirty="0">
              <a:solidFill>
                <a:srgbClr val="111E39"/>
              </a:solidFill>
            </a:endParaRPr>
          </a:p>
          <a:p>
            <a:pPr marL="171450" indent="-171450">
              <a:lnSpc>
                <a:spcPct val="150000"/>
              </a:lnSpc>
              <a:buClr>
                <a:srgbClr val="43C9FF"/>
              </a:buClr>
              <a:buFont typeface="Arial" panose="020B0604020202020204" pitchFamily="34" charset="0"/>
              <a:buChar char="•"/>
            </a:pPr>
            <a:r>
              <a:rPr lang="en-US" sz="1600" dirty="0"/>
              <a:t>Spectrum models for multi temperature applications </a:t>
            </a:r>
          </a:p>
          <a:p>
            <a:pPr marL="171450" indent="-171450">
              <a:lnSpc>
                <a:spcPct val="150000"/>
              </a:lnSpc>
              <a:buClr>
                <a:srgbClr val="00B9E4"/>
              </a:buClr>
              <a:buFont typeface="Arial" panose="020B0604020202020204" pitchFamily="34" charset="0"/>
              <a:buChar char="•"/>
            </a:pPr>
            <a:r>
              <a:rPr lang="en-US" sz="1600" dirty="0">
                <a:solidFill>
                  <a:srgbClr val="111E39"/>
                </a:solidFill>
              </a:rPr>
              <a:t>Enhanced heating capacity</a:t>
            </a:r>
            <a:endParaRPr lang="en-GB" sz="1600" dirty="0">
              <a:solidFill>
                <a:srgbClr val="111E39"/>
              </a:solidFill>
            </a:endParaRPr>
          </a:p>
          <a:p>
            <a:pPr marL="171450" indent="-171450">
              <a:lnSpc>
                <a:spcPct val="150000"/>
              </a:lnSpc>
              <a:buClr>
                <a:srgbClr val="00B9E4"/>
              </a:buClr>
              <a:buFont typeface="Arial" panose="020B0604020202020204" pitchFamily="34" charset="0"/>
              <a:buChar char="•"/>
            </a:pPr>
            <a:r>
              <a:rPr lang="en-US" sz="1600" dirty="0">
                <a:solidFill>
                  <a:srgbClr val="111E39"/>
                </a:solidFill>
              </a:rPr>
              <a:t>High efficiency</a:t>
            </a:r>
          </a:p>
          <a:p>
            <a:pPr marL="171450" indent="-171450">
              <a:lnSpc>
                <a:spcPct val="150000"/>
              </a:lnSpc>
              <a:buClr>
                <a:srgbClr val="00B9E4"/>
              </a:buClr>
              <a:buFont typeface="Arial" panose="020B0604020202020204" pitchFamily="34" charset="0"/>
              <a:buChar char="•"/>
            </a:pPr>
            <a:r>
              <a:rPr lang="en-US" sz="1600" dirty="0"/>
              <a:t>User-friendly Direct Smart Reefer </a:t>
            </a:r>
          </a:p>
          <a:p>
            <a:pPr marL="171450" indent="-171450">
              <a:lnSpc>
                <a:spcPct val="150000"/>
              </a:lnSpc>
              <a:buClr>
                <a:srgbClr val="00B9E4"/>
              </a:buClr>
              <a:buFont typeface="Arial" panose="020B0604020202020204" pitchFamily="34" charset="0"/>
              <a:buChar char="•"/>
            </a:pPr>
            <a:endParaRPr lang="en-US" sz="1200" dirty="0">
              <a:solidFill>
                <a:srgbClr val="111E39"/>
              </a:solidFill>
            </a:endParaRPr>
          </a:p>
          <a:p>
            <a:pPr marL="128588" indent="-128588" defTabSz="914400">
              <a:spcBef>
                <a:spcPts val="400"/>
              </a:spcBef>
              <a:buClr>
                <a:srgbClr val="00B9E1"/>
              </a:buClr>
              <a:buSzPct val="100000"/>
              <a:buFont typeface="Wingdings" pitchFamily="2" charset="2"/>
              <a:buChar char="§"/>
            </a:pPr>
            <a:endParaRPr lang="en-US" sz="1600" dirty="0"/>
          </a:p>
        </p:txBody>
      </p:sp>
      <p:sp>
        <p:nvSpPr>
          <p:cNvPr id="8198" name="AutoShape 6"/>
          <p:cNvSpPr>
            <a:spLocks/>
          </p:cNvSpPr>
          <p:nvPr/>
        </p:nvSpPr>
        <p:spPr bwMode="auto">
          <a:xfrm>
            <a:off x="9958917" y="6580188"/>
            <a:ext cx="2233083" cy="279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12700" cap="flat" cmpd="sng">
            <a:noFill/>
            <a:prstDash val="solid"/>
            <a:miter lim="0"/>
            <a:headEnd/>
            <a:tailEnd/>
          </a:ln>
          <a:effectLst/>
        </p:spPr>
        <p:txBody>
          <a:bodyPr lIns="50800" tIns="50800" rIns="50800" bIns="50800"/>
          <a:lstStyle/>
          <a:p>
            <a:pPr algn="r" defTabSz="914400"/>
            <a:endParaRPr lang="en-US" dirty="0">
              <a:latin typeface="Calibri" pitchFamily="34" charset="0"/>
            </a:endParaRPr>
          </a:p>
        </p:txBody>
      </p:sp>
      <p:sp>
        <p:nvSpPr>
          <p:cNvPr id="8" name="AutoShape 2"/>
          <p:cNvSpPr>
            <a:spLocks/>
          </p:cNvSpPr>
          <p:nvPr/>
        </p:nvSpPr>
        <p:spPr bwMode="auto">
          <a:xfrm>
            <a:off x="191344" y="620688"/>
            <a:ext cx="9080500" cy="576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12700" cap="flat" cmpd="sng">
            <a:noFill/>
            <a:prstDash val="solid"/>
            <a:miter lim="0"/>
            <a:headEnd/>
            <a:tailEnd/>
          </a:ln>
          <a:effectLst/>
        </p:spPr>
        <p:txBody>
          <a:bodyPr lIns="0" tIns="0" rIns="0" bIns="0" anchor="b"/>
          <a:lstStyle/>
          <a:p>
            <a:pPr>
              <a:lnSpc>
                <a:spcPct val="85000"/>
              </a:lnSpc>
            </a:pPr>
            <a:r>
              <a:rPr lang="en-US" sz="3200" b="1" dirty="0">
                <a:solidFill>
                  <a:schemeClr val="bg1"/>
                </a:solidFill>
                <a:cs typeface="Century Gothic"/>
              </a:rPr>
              <a:t>V-SERIES: INTRODUCTION </a:t>
            </a:r>
            <a:endParaRPr lang="en-US" sz="3200" b="1" dirty="0">
              <a:solidFill>
                <a:schemeClr val="bg1"/>
              </a:solidFill>
              <a:latin typeface="Century Gothic"/>
              <a:cs typeface="Century Gothic"/>
            </a:endParaRPr>
          </a:p>
        </p:txBody>
      </p:sp>
      <p:pic>
        <p:nvPicPr>
          <p:cNvPr id="2050" name="Picture 2" descr="http://thermokingzapp.com/media-library/thumbs/360x0/media-library/upload/direct-drive--v-800-max-spectrum.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843094" y="4130004"/>
            <a:ext cx="2857500" cy="181927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thermokingzapp.com/media-library/thumbs/360x0/media-library/upload/direct-drive--v-500-max-spectrum.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965801" y="1489985"/>
            <a:ext cx="2857500" cy="2028826"/>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6888088" y="3427602"/>
            <a:ext cx="2220838" cy="239675"/>
          </a:xfrm>
          <a:prstGeom prst="rect">
            <a:avLst/>
          </a:prstGeom>
          <a:noFill/>
        </p:spPr>
        <p:txBody>
          <a:bodyPr wrap="square" lIns="0" rIns="0" rtlCol="0">
            <a:noAutofit/>
          </a:bodyPr>
          <a:lstStyle/>
          <a:p>
            <a:pPr algn="ctr"/>
            <a:r>
              <a:rPr lang="en-US" sz="1050" dirty="0">
                <a:solidFill>
                  <a:srgbClr val="111E39"/>
                </a:solidFill>
              </a:rPr>
              <a:t>V-500 /  V-500 MAX</a:t>
            </a:r>
          </a:p>
          <a:p>
            <a:pPr algn="ctr"/>
            <a:r>
              <a:rPr lang="fr-BE" sz="1050" dirty="0">
                <a:solidFill>
                  <a:srgbClr val="111E39"/>
                </a:solidFill>
              </a:rPr>
              <a:t>V-600 MAX / V-500 MAX Spectrum</a:t>
            </a:r>
            <a:endParaRPr lang="en-GB" sz="1050" dirty="0">
              <a:solidFill>
                <a:srgbClr val="111E39"/>
              </a:solidFill>
            </a:endParaRPr>
          </a:p>
        </p:txBody>
      </p:sp>
      <p:sp>
        <p:nvSpPr>
          <p:cNvPr id="19" name="TextBox 18"/>
          <p:cNvSpPr txBox="1"/>
          <p:nvPr/>
        </p:nvSpPr>
        <p:spPr>
          <a:xfrm>
            <a:off x="8939408" y="5977909"/>
            <a:ext cx="2792118" cy="254070"/>
          </a:xfrm>
          <a:prstGeom prst="rect">
            <a:avLst/>
          </a:prstGeom>
          <a:noFill/>
        </p:spPr>
        <p:txBody>
          <a:bodyPr wrap="square" lIns="0" rIns="0" rtlCol="0">
            <a:noAutofit/>
          </a:bodyPr>
          <a:lstStyle/>
          <a:p>
            <a:pPr algn="ctr"/>
            <a:r>
              <a:rPr lang="fr-BE" sz="1050" dirty="0">
                <a:solidFill>
                  <a:srgbClr val="111E39"/>
                </a:solidFill>
              </a:rPr>
              <a:t>V-800 / V-800 MAX / V-800 MAX Spectrum</a:t>
            </a:r>
            <a:endParaRPr lang="en-GB" sz="1050" dirty="0">
              <a:solidFill>
                <a:srgbClr val="111E39"/>
              </a:solidFill>
            </a:endParaRPr>
          </a:p>
        </p:txBody>
      </p:sp>
      <p:sp>
        <p:nvSpPr>
          <p:cNvPr id="20" name="Rectangle 19"/>
          <p:cNvSpPr/>
          <p:nvPr/>
        </p:nvSpPr>
        <p:spPr>
          <a:xfrm>
            <a:off x="9668528" y="6572250"/>
            <a:ext cx="2425664" cy="230832"/>
          </a:xfrm>
          <a:prstGeom prst="rect">
            <a:avLst/>
          </a:prstGeom>
        </p:spPr>
        <p:txBody>
          <a:bodyPr wrap="none">
            <a:spAutoFit/>
          </a:bodyPr>
          <a:lstStyle/>
          <a:p>
            <a:pPr lvl="0"/>
            <a:r>
              <a:rPr lang="en-US" sz="900" dirty="0">
                <a:solidFill>
                  <a:srgbClr val="111E39">
                    <a:tint val="75000"/>
                  </a:srgbClr>
                </a:solidFill>
              </a:rPr>
              <a:t>© Thermo King 2019. Strictly confidential.</a:t>
            </a:r>
            <a:endParaRPr lang="fr-BE" sz="900" dirty="0">
              <a:solidFill>
                <a:srgbClr val="111E39">
                  <a:tint val="75000"/>
                </a:srgbClr>
              </a:solidFill>
            </a:endParaRPr>
          </a:p>
        </p:txBody>
      </p:sp>
      <p:pic>
        <p:nvPicPr>
          <p:cNvPr id="10" name="Image 28">
            <a:hlinkClick r:id="rId5" action="ppaction://hlinksldjump"/>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533491" y="207482"/>
            <a:ext cx="260331" cy="241735"/>
          </a:xfrm>
          <a:prstGeom prst="rect">
            <a:avLst/>
          </a:prstGeom>
        </p:spPr>
      </p:pic>
    </p:spTree>
    <p:extLst>
      <p:ext uri="{BB962C8B-B14F-4D97-AF65-F5344CB8AC3E}">
        <p14:creationId xmlns:p14="http://schemas.microsoft.com/office/powerpoint/2010/main" val="1725323736"/>
      </p:ext>
    </p:extLst>
  </p:cSld>
  <p:clrMapOvr>
    <a:masterClrMapping/>
  </p:clrMapOvr>
  <p:transition spd="med">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294982" y="1321480"/>
            <a:ext cx="2595143" cy="2846024"/>
          </a:xfrm>
          <a:prstGeom prst="rect">
            <a:avLst/>
          </a:prstGeom>
        </p:spPr>
      </p:pic>
      <p:sp>
        <p:nvSpPr>
          <p:cNvPr id="12291" name="AutoShape 3"/>
          <p:cNvSpPr>
            <a:spLocks/>
          </p:cNvSpPr>
          <p:nvPr/>
        </p:nvSpPr>
        <p:spPr bwMode="auto">
          <a:xfrm>
            <a:off x="9958917" y="6580188"/>
            <a:ext cx="2233083" cy="279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12700" cap="flat" cmpd="sng">
            <a:noFill/>
            <a:prstDash val="solid"/>
            <a:miter lim="0"/>
            <a:headEnd/>
            <a:tailEnd/>
          </a:ln>
          <a:effectLst/>
        </p:spPr>
        <p:txBody>
          <a:bodyPr lIns="50800" tIns="50800" rIns="50800" bIns="50800"/>
          <a:lstStyle/>
          <a:p>
            <a:pPr algn="r" defTabSz="914400"/>
            <a:endParaRPr lang="en-US" dirty="0">
              <a:latin typeface="Calibri" pitchFamily="34" charset="0"/>
            </a:endParaRPr>
          </a:p>
        </p:txBody>
      </p:sp>
      <p:sp>
        <p:nvSpPr>
          <p:cNvPr id="2" name="Rectangle 1"/>
          <p:cNvSpPr/>
          <p:nvPr/>
        </p:nvSpPr>
        <p:spPr>
          <a:xfrm>
            <a:off x="191344" y="1412776"/>
            <a:ext cx="11737304" cy="5724644"/>
          </a:xfrm>
          <a:prstGeom prst="rect">
            <a:avLst/>
          </a:prstGeom>
        </p:spPr>
        <p:txBody>
          <a:bodyPr wrap="square">
            <a:spAutoFit/>
          </a:bodyPr>
          <a:lstStyle/>
          <a:p>
            <a:pPr>
              <a:lnSpc>
                <a:spcPct val="150000"/>
              </a:lnSpc>
              <a:spcBef>
                <a:spcPts val="400"/>
              </a:spcBef>
              <a:buClr>
                <a:srgbClr val="43C9FF"/>
              </a:buClr>
            </a:pPr>
            <a:r>
              <a:rPr lang="en-US" sz="1400" b="1" dirty="0">
                <a:solidFill>
                  <a:srgbClr val="43C9FF"/>
                </a:solidFill>
              </a:rPr>
              <a:t>DSR IN-CAB DISPLAY</a:t>
            </a:r>
          </a:p>
          <a:p>
            <a:pPr marL="171450" indent="-171450">
              <a:lnSpc>
                <a:spcPct val="150000"/>
              </a:lnSpc>
              <a:spcBef>
                <a:spcPts val="400"/>
              </a:spcBef>
              <a:buClr>
                <a:srgbClr val="43C9FF"/>
              </a:buClr>
              <a:buSzPct val="100000"/>
              <a:buFont typeface="Arial" panose="020B0604020202020204" pitchFamily="34" charset="0"/>
              <a:buChar char="•"/>
            </a:pPr>
            <a:r>
              <a:rPr lang="en-US" sz="1400" dirty="0"/>
              <a:t> LCD technology with LED backlighting</a:t>
            </a:r>
          </a:p>
          <a:p>
            <a:pPr marL="171450" indent="-171450">
              <a:lnSpc>
                <a:spcPct val="150000"/>
              </a:lnSpc>
              <a:spcBef>
                <a:spcPts val="400"/>
              </a:spcBef>
              <a:buClr>
                <a:srgbClr val="43C9FF"/>
              </a:buClr>
              <a:buSzPct val="100000"/>
              <a:buFont typeface="Arial" panose="020B0604020202020204" pitchFamily="34" charset="0"/>
              <a:buChar char="•"/>
            </a:pPr>
            <a:r>
              <a:rPr lang="en-US" sz="1400" dirty="0"/>
              <a:t> Multiple functions: transport applications, optimal temperature control &amp; product integrity</a:t>
            </a:r>
          </a:p>
          <a:p>
            <a:pPr marL="171450" indent="-171450">
              <a:lnSpc>
                <a:spcPct val="150000"/>
              </a:lnSpc>
              <a:spcBef>
                <a:spcPts val="400"/>
              </a:spcBef>
              <a:buClr>
                <a:srgbClr val="43C9FF"/>
              </a:buClr>
              <a:buSzPct val="100000"/>
              <a:buFont typeface="Arial" panose="020B0604020202020204" pitchFamily="34" charset="0"/>
              <a:buChar char="•"/>
            </a:pPr>
            <a:r>
              <a:rPr lang="en-US" sz="1400" dirty="0"/>
              <a:t> Malfunction?  Easily interpreted alarm code, rapid and appropriate remedial action </a:t>
            </a:r>
          </a:p>
          <a:p>
            <a:pPr>
              <a:spcBef>
                <a:spcPts val="400"/>
              </a:spcBef>
              <a:buClr>
                <a:srgbClr val="43C9FF"/>
              </a:buClr>
              <a:buSzPct val="100000"/>
            </a:pPr>
            <a:endParaRPr lang="en-US" sz="1400" dirty="0"/>
          </a:p>
          <a:p>
            <a:pPr>
              <a:spcBef>
                <a:spcPts val="400"/>
              </a:spcBef>
              <a:buClr>
                <a:srgbClr val="00B9E1"/>
              </a:buClr>
              <a:buSzPct val="100000"/>
            </a:pPr>
            <a:r>
              <a:rPr lang="en-US" sz="1400" b="1" dirty="0">
                <a:solidFill>
                  <a:srgbClr val="43C9FF"/>
                </a:solidFill>
              </a:rPr>
              <a:t>DSR CONTROL BOARD</a:t>
            </a:r>
          </a:p>
          <a:p>
            <a:pPr marL="171450" indent="-171450">
              <a:lnSpc>
                <a:spcPct val="150000"/>
              </a:lnSpc>
              <a:spcBef>
                <a:spcPts val="400"/>
              </a:spcBef>
              <a:buClr>
                <a:srgbClr val="43C9FF"/>
              </a:buClr>
              <a:buSzPct val="100000"/>
              <a:buFont typeface="Arial" panose="020B0604020202020204" pitchFamily="34" charset="0"/>
              <a:buChar char="•"/>
            </a:pPr>
            <a:r>
              <a:rPr lang="en-US" sz="1400" dirty="0"/>
              <a:t> A modular concept that separates control and power relay boards</a:t>
            </a:r>
          </a:p>
          <a:p>
            <a:pPr marL="171450" indent="-171450">
              <a:lnSpc>
                <a:spcPct val="150000"/>
              </a:lnSpc>
              <a:spcBef>
                <a:spcPts val="400"/>
              </a:spcBef>
              <a:buClr>
                <a:srgbClr val="43C9FF"/>
              </a:buClr>
              <a:buSzPct val="100000"/>
              <a:buFont typeface="Arial" panose="020B0604020202020204" pitchFamily="34" charset="0"/>
              <a:buChar char="•"/>
            </a:pPr>
            <a:r>
              <a:rPr lang="en-US" sz="1400" dirty="0"/>
              <a:t> Improved reliability, serviceability and component replacement</a:t>
            </a:r>
          </a:p>
          <a:p>
            <a:pPr marL="171450" indent="-171450">
              <a:lnSpc>
                <a:spcPct val="150000"/>
              </a:lnSpc>
              <a:spcBef>
                <a:spcPts val="400"/>
              </a:spcBef>
              <a:buClr>
                <a:srgbClr val="43C9FF"/>
              </a:buClr>
              <a:buSzPct val="100000"/>
              <a:buFont typeface="Arial" panose="020B0604020202020204" pitchFamily="34" charset="0"/>
              <a:buChar char="•"/>
            </a:pPr>
            <a:r>
              <a:rPr lang="en-US" sz="1400" dirty="0"/>
              <a:t> Lower service and maintenance costs</a:t>
            </a:r>
          </a:p>
          <a:p>
            <a:pPr>
              <a:lnSpc>
                <a:spcPct val="150000"/>
              </a:lnSpc>
              <a:spcBef>
                <a:spcPts val="400"/>
              </a:spcBef>
              <a:buClr>
                <a:srgbClr val="43C9FF"/>
              </a:buClr>
              <a:buSzPct val="100000"/>
            </a:pPr>
            <a:endParaRPr lang="en-US" sz="1400" dirty="0"/>
          </a:p>
          <a:p>
            <a:pPr>
              <a:lnSpc>
                <a:spcPct val="150000"/>
              </a:lnSpc>
              <a:spcBef>
                <a:spcPts val="400"/>
              </a:spcBef>
              <a:buClr>
                <a:srgbClr val="43C9FF"/>
              </a:buClr>
              <a:buSzPct val="100000"/>
            </a:pPr>
            <a:r>
              <a:rPr lang="en-US" sz="1400" b="1" dirty="0">
                <a:solidFill>
                  <a:srgbClr val="43C9FF"/>
                </a:solidFill>
              </a:rPr>
              <a:t>FEATURES</a:t>
            </a:r>
          </a:p>
          <a:p>
            <a:pPr marL="228600" indent="-228600">
              <a:lnSpc>
                <a:spcPct val="150000"/>
              </a:lnSpc>
              <a:spcBef>
                <a:spcPts val="400"/>
              </a:spcBef>
              <a:buClr>
                <a:srgbClr val="43C9FF"/>
              </a:buClr>
              <a:buSzPct val="100000"/>
              <a:buFont typeface="Arial" panose="020B0604020202020204" pitchFamily="34" charset="0"/>
              <a:buChar char="•"/>
            </a:pPr>
            <a:r>
              <a:rPr lang="en-US" sz="1400" dirty="0"/>
              <a:t>Standard features</a:t>
            </a:r>
          </a:p>
          <a:p>
            <a:pPr marL="228600" indent="-228600">
              <a:lnSpc>
                <a:spcPct val="150000"/>
              </a:lnSpc>
              <a:spcBef>
                <a:spcPts val="400"/>
              </a:spcBef>
              <a:buClr>
                <a:srgbClr val="43C9FF"/>
              </a:buClr>
              <a:buSzPct val="100000"/>
              <a:buFont typeface="Arial" panose="020B0604020202020204" pitchFamily="34" charset="0"/>
              <a:buChar char="•"/>
            </a:pPr>
            <a:r>
              <a:rPr lang="en-US" sz="1400" dirty="0"/>
              <a:t>Programmable features</a:t>
            </a:r>
          </a:p>
          <a:p>
            <a:pPr marL="228600" indent="-228600">
              <a:lnSpc>
                <a:spcPct val="150000"/>
              </a:lnSpc>
              <a:spcBef>
                <a:spcPts val="400"/>
              </a:spcBef>
              <a:buClr>
                <a:srgbClr val="43C9FF"/>
              </a:buClr>
              <a:buSzPct val="100000"/>
              <a:buFont typeface="Arial" panose="020B0604020202020204" pitchFamily="34" charset="0"/>
              <a:buChar char="•"/>
            </a:pPr>
            <a:r>
              <a:rPr lang="en-US" sz="1400" dirty="0"/>
              <a:t>Multi-temperature features</a:t>
            </a:r>
          </a:p>
          <a:p>
            <a:pPr marL="171450" indent="-171450">
              <a:lnSpc>
                <a:spcPct val="150000"/>
              </a:lnSpc>
              <a:spcBef>
                <a:spcPts val="400"/>
              </a:spcBef>
              <a:buClr>
                <a:srgbClr val="43C9FF"/>
              </a:buClr>
              <a:buSzPct val="100000"/>
              <a:buFont typeface="Arial" panose="020B0604020202020204" pitchFamily="34" charset="0"/>
              <a:buChar char="•"/>
            </a:pPr>
            <a:endParaRPr lang="en-US" sz="1200" dirty="0"/>
          </a:p>
          <a:p>
            <a:pPr>
              <a:lnSpc>
                <a:spcPct val="150000"/>
              </a:lnSpc>
              <a:spcBef>
                <a:spcPts val="400"/>
              </a:spcBef>
              <a:buClr>
                <a:srgbClr val="43C9FF"/>
              </a:buClr>
              <a:buSzPct val="100000"/>
            </a:pPr>
            <a:endParaRPr lang="en-US" sz="1200" dirty="0"/>
          </a:p>
        </p:txBody>
      </p:sp>
      <p:sp>
        <p:nvSpPr>
          <p:cNvPr id="6" name="AutoShape 2"/>
          <p:cNvSpPr>
            <a:spLocks/>
          </p:cNvSpPr>
          <p:nvPr/>
        </p:nvSpPr>
        <p:spPr bwMode="auto">
          <a:xfrm>
            <a:off x="191344" y="692696"/>
            <a:ext cx="9080500" cy="4951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12700" cap="flat" cmpd="sng">
            <a:noFill/>
            <a:prstDash val="solid"/>
            <a:miter lim="0"/>
            <a:headEnd/>
            <a:tailEnd/>
          </a:ln>
          <a:effectLst/>
        </p:spPr>
        <p:txBody>
          <a:bodyPr lIns="0" tIns="0" rIns="0" bIns="0" anchor="b"/>
          <a:lstStyle/>
          <a:p>
            <a:pPr defTabSz="914400">
              <a:lnSpc>
                <a:spcPct val="85000"/>
              </a:lnSpc>
            </a:pPr>
            <a:r>
              <a:rPr lang="en-US" sz="3200" b="1" dirty="0">
                <a:solidFill>
                  <a:srgbClr val="FFFFFF"/>
                </a:solidFill>
                <a:latin typeface="Century Gothic"/>
                <a:cs typeface="Century Gothic"/>
              </a:rPr>
              <a:t>DIRECT SMART REEFER (DSR) CONTROLLER </a:t>
            </a:r>
            <a:endParaRPr lang="en-US" sz="3200" b="1" dirty="0">
              <a:latin typeface="Century Gothic"/>
              <a:cs typeface="Century Gothic"/>
            </a:endParaRPr>
          </a:p>
        </p:txBody>
      </p:sp>
      <p:pic>
        <p:nvPicPr>
          <p:cNvPr id="8" name="Picture 2" descr="C:\Users\ccbxkq\Desktop\Lucia\Presentations\Screenshots for presentations\V-series\-9.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25643" y="4782950"/>
            <a:ext cx="2669339" cy="152229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9668528" y="6572250"/>
            <a:ext cx="2425664" cy="230832"/>
          </a:xfrm>
          <a:prstGeom prst="rect">
            <a:avLst/>
          </a:prstGeom>
        </p:spPr>
        <p:txBody>
          <a:bodyPr wrap="none">
            <a:spAutoFit/>
          </a:bodyPr>
          <a:lstStyle/>
          <a:p>
            <a:pPr lvl="0"/>
            <a:r>
              <a:rPr lang="en-US" sz="900" dirty="0">
                <a:solidFill>
                  <a:srgbClr val="111E39">
                    <a:tint val="75000"/>
                  </a:srgbClr>
                </a:solidFill>
              </a:rPr>
              <a:t>© Thermo King 2019. Strictly confidential.</a:t>
            </a:r>
            <a:endParaRPr lang="fr-BE" sz="900" dirty="0">
              <a:solidFill>
                <a:srgbClr val="111E39">
                  <a:tint val="75000"/>
                </a:srgbClr>
              </a:solidFill>
            </a:endParaRPr>
          </a:p>
        </p:txBody>
      </p:sp>
      <p:pic>
        <p:nvPicPr>
          <p:cNvPr id="9" name="Image 28">
            <a:hlinkClick r:id="rId4" action="ppaction://hlinksldjump"/>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533491" y="207482"/>
            <a:ext cx="260331" cy="241735"/>
          </a:xfrm>
          <a:prstGeom prst="rect">
            <a:avLst/>
          </a:prstGeom>
        </p:spPr>
      </p:pic>
    </p:spTree>
    <p:extLst>
      <p:ext uri="{BB962C8B-B14F-4D97-AF65-F5344CB8AC3E}">
        <p14:creationId xmlns:p14="http://schemas.microsoft.com/office/powerpoint/2010/main" val="4227266919"/>
      </p:ext>
    </p:extLst>
  </p:cSld>
  <p:clrMapOvr>
    <a:masterClrMapping/>
  </p:clrMapOvr>
  <p:transition spd="med">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ccbxkq\Desktop\Lucia\Projects\Presentations\Screenshots for presentations\Logos\r452alogodu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926750" y="2966599"/>
            <a:ext cx="3279427" cy="197114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5135526"/>
            <a:ext cx="12206177" cy="1722474"/>
          </a:xfrm>
          <a:prstGeom prst="rect">
            <a:avLst/>
          </a:prstGeom>
          <a:pattFill prst="pct5">
            <a:fgClr>
              <a:schemeClr val="accent1"/>
            </a:fgClr>
            <a:bgClr>
              <a:schemeClr val="bg1"/>
            </a:bgClr>
          </a:pattFill>
        </p:spPr>
      </p:pic>
      <p:sp>
        <p:nvSpPr>
          <p:cNvPr id="4" name="Espace réservé du pied de page 3"/>
          <p:cNvSpPr>
            <a:spLocks noGrp="1"/>
          </p:cNvSpPr>
          <p:nvPr>
            <p:ph type="ftr" sz="quarter" idx="12"/>
          </p:nvPr>
        </p:nvSpPr>
        <p:spPr/>
        <p:txBody>
          <a:bodyPr/>
          <a:lstStyle/>
          <a:p>
            <a:r>
              <a:rPr lang="en-US"/>
              <a:t>© Thermo King 2019. Strictly confidential.</a:t>
            </a:r>
            <a:endParaRPr lang="fr-BE" dirty="0"/>
          </a:p>
        </p:txBody>
      </p:sp>
      <p:sp>
        <p:nvSpPr>
          <p:cNvPr id="3" name="Rectangle 2"/>
          <p:cNvSpPr/>
          <p:nvPr/>
        </p:nvSpPr>
        <p:spPr>
          <a:xfrm>
            <a:off x="3964647" y="3244334"/>
            <a:ext cx="184666" cy="369332"/>
          </a:xfrm>
          <a:prstGeom prst="rect">
            <a:avLst/>
          </a:prstGeom>
        </p:spPr>
        <p:txBody>
          <a:bodyPr wrap="none">
            <a:spAutoFit/>
          </a:bodyPr>
          <a:lstStyle/>
          <a:p>
            <a:endParaRPr lang="en-US" dirty="0"/>
          </a:p>
        </p:txBody>
      </p:sp>
      <p:sp>
        <p:nvSpPr>
          <p:cNvPr id="12" name="TextBox 11"/>
          <p:cNvSpPr txBox="1"/>
          <p:nvPr/>
        </p:nvSpPr>
        <p:spPr>
          <a:xfrm>
            <a:off x="191344" y="1490007"/>
            <a:ext cx="11737304" cy="3323987"/>
          </a:xfrm>
          <a:prstGeom prst="rect">
            <a:avLst/>
          </a:prstGeom>
          <a:noFill/>
        </p:spPr>
        <p:txBody>
          <a:bodyPr wrap="square" rtlCol="0">
            <a:spAutoFit/>
          </a:bodyPr>
          <a:lstStyle/>
          <a:p>
            <a:pPr>
              <a:lnSpc>
                <a:spcPct val="150000"/>
              </a:lnSpc>
              <a:buClr>
                <a:schemeClr val="accent1"/>
              </a:buClr>
            </a:pPr>
            <a:r>
              <a:rPr lang="en-US" sz="1600" b="1" dirty="0">
                <a:solidFill>
                  <a:srgbClr val="00B9E4"/>
                </a:solidFill>
              </a:rPr>
              <a:t>THE GREENEST REFRIGERANT ON THE MARKET STANDARD ON TRAILER, TRUCK AND DIRECT DRIVE UNITS</a:t>
            </a:r>
          </a:p>
          <a:p>
            <a:pPr marL="171450" indent="-171450">
              <a:lnSpc>
                <a:spcPct val="200000"/>
              </a:lnSpc>
              <a:buClr>
                <a:schemeClr val="accent1"/>
              </a:buClr>
              <a:buFont typeface="Arial" panose="020B0604020202020204" pitchFamily="34" charset="0"/>
              <a:buChar char="•"/>
            </a:pPr>
            <a:r>
              <a:rPr lang="en-US" sz="1400" dirty="0"/>
              <a:t>Pre-emptive compliance with 2020 F-Gas regulations</a:t>
            </a:r>
          </a:p>
          <a:p>
            <a:pPr marL="171450" indent="-171450">
              <a:lnSpc>
                <a:spcPct val="200000"/>
              </a:lnSpc>
              <a:buClr>
                <a:schemeClr val="accent1"/>
              </a:buClr>
              <a:buFont typeface="Arial" panose="020B0604020202020204" pitchFamily="34" charset="0"/>
              <a:buChar char="•"/>
            </a:pPr>
            <a:r>
              <a:rPr lang="en-US" sz="1400" dirty="0"/>
              <a:t>Positive environmental impact increased by 45%</a:t>
            </a:r>
          </a:p>
          <a:p>
            <a:pPr marL="171450" indent="-171450">
              <a:lnSpc>
                <a:spcPct val="200000"/>
              </a:lnSpc>
              <a:buClr>
                <a:schemeClr val="accent1"/>
              </a:buClr>
              <a:buFont typeface="Arial" panose="020B0604020202020204" pitchFamily="34" charset="0"/>
              <a:buChar char="•"/>
            </a:pPr>
            <a:r>
              <a:rPr lang="en-US" sz="1400" dirty="0"/>
              <a:t>Easy conversion of older fleet</a:t>
            </a:r>
          </a:p>
          <a:p>
            <a:pPr marL="171450" indent="-171450">
              <a:lnSpc>
                <a:spcPct val="200000"/>
              </a:lnSpc>
              <a:buClr>
                <a:schemeClr val="accent1"/>
              </a:buClr>
              <a:buFont typeface="Arial" panose="020B0604020202020204" pitchFamily="34" charset="0"/>
              <a:buChar char="•"/>
            </a:pPr>
            <a:r>
              <a:rPr lang="en-US" sz="1400" dirty="0"/>
              <a:t>Load protection is ensured </a:t>
            </a:r>
          </a:p>
          <a:p>
            <a:pPr marL="171450" indent="-171450">
              <a:lnSpc>
                <a:spcPct val="200000"/>
              </a:lnSpc>
              <a:buClr>
                <a:schemeClr val="accent1"/>
              </a:buClr>
              <a:buFont typeface="Arial" panose="020B0604020202020204" pitchFamily="34" charset="0"/>
              <a:buChar char="•"/>
            </a:pPr>
            <a:r>
              <a:rPr lang="en-US" sz="1400" dirty="0"/>
              <a:t>Fuel consumption is unaffected</a:t>
            </a:r>
          </a:p>
          <a:p>
            <a:pPr marL="171450" indent="-171450">
              <a:lnSpc>
                <a:spcPct val="200000"/>
              </a:lnSpc>
              <a:buClr>
                <a:schemeClr val="accent1"/>
              </a:buClr>
              <a:buFont typeface="Arial" panose="020B0604020202020204" pitchFamily="34" charset="0"/>
              <a:buChar char="•"/>
            </a:pPr>
            <a:r>
              <a:rPr lang="en-US" sz="1400" dirty="0"/>
              <a:t>Full cooling capacity is maintained </a:t>
            </a:r>
            <a:endParaRPr lang="en-US" sz="1400" b="1" dirty="0">
              <a:solidFill>
                <a:schemeClr val="bg1"/>
              </a:solidFill>
            </a:endParaRPr>
          </a:p>
          <a:p>
            <a:pPr marL="285750" indent="-285750">
              <a:buFont typeface="Arial"/>
              <a:buChar char="•"/>
            </a:pPr>
            <a:endParaRPr lang="en-US" b="1" dirty="0">
              <a:solidFill>
                <a:schemeClr val="bg1"/>
              </a:solidFill>
            </a:endParaRPr>
          </a:p>
        </p:txBody>
      </p:sp>
      <p:sp>
        <p:nvSpPr>
          <p:cNvPr id="2" name="Text Placeholder 1"/>
          <p:cNvSpPr>
            <a:spLocks noGrp="1"/>
          </p:cNvSpPr>
          <p:nvPr>
            <p:ph type="body" sz="quarter" idx="14"/>
          </p:nvPr>
        </p:nvSpPr>
        <p:spPr/>
        <p:txBody>
          <a:bodyPr/>
          <a:lstStyle/>
          <a:p>
            <a:r>
              <a:rPr lang="en-US" dirty="0"/>
              <a:t>R-452A REFRIGERANT: THE PLANET’S BEST CHOICE</a:t>
            </a:r>
            <a:endParaRPr lang="en-GB" dirty="0"/>
          </a:p>
        </p:txBody>
      </p:sp>
      <p:pic>
        <p:nvPicPr>
          <p:cNvPr id="9" name="Image 28">
            <a:hlinkClick r:id="rId4" action="ppaction://hlinksldjump"/>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533491" y="207482"/>
            <a:ext cx="260331" cy="241735"/>
          </a:xfrm>
          <a:prstGeom prst="rect">
            <a:avLst/>
          </a:prstGeom>
        </p:spPr>
      </p:pic>
    </p:spTree>
    <p:extLst>
      <p:ext uri="{BB962C8B-B14F-4D97-AF65-F5344CB8AC3E}">
        <p14:creationId xmlns:p14="http://schemas.microsoft.com/office/powerpoint/2010/main" val="78072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680176" y="1294589"/>
            <a:ext cx="4536504" cy="5589307"/>
          </a:xfrm>
          <a:prstGeom prst="rect">
            <a:avLst/>
          </a:prstGeom>
        </p:spPr>
      </p:pic>
      <p:sp>
        <p:nvSpPr>
          <p:cNvPr id="20484" name="AutoShape 4"/>
          <p:cNvSpPr>
            <a:spLocks/>
          </p:cNvSpPr>
          <p:nvPr/>
        </p:nvSpPr>
        <p:spPr bwMode="auto">
          <a:xfrm>
            <a:off x="222251" y="4845050"/>
            <a:ext cx="5281083" cy="3825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12700" cap="flat" cmpd="sng">
            <a:noFill/>
            <a:prstDash val="solid"/>
            <a:miter lim="0"/>
            <a:headEnd/>
            <a:tailEnd/>
          </a:ln>
          <a:effectLst/>
        </p:spPr>
        <p:txBody>
          <a:bodyPr lIns="50800" tIns="50800" rIns="50800" bIns="50800"/>
          <a:lstStyle/>
          <a:p>
            <a:pPr defTabSz="914400">
              <a:lnSpc>
                <a:spcPct val="150000"/>
              </a:lnSpc>
            </a:pPr>
            <a:endParaRPr lang="en-US" dirty="0">
              <a:latin typeface="Calibri" pitchFamily="34" charset="0"/>
            </a:endParaRPr>
          </a:p>
        </p:txBody>
      </p:sp>
      <p:sp>
        <p:nvSpPr>
          <p:cNvPr id="8" name="AutoShape 2"/>
          <p:cNvSpPr>
            <a:spLocks/>
          </p:cNvSpPr>
          <p:nvPr/>
        </p:nvSpPr>
        <p:spPr bwMode="auto">
          <a:xfrm>
            <a:off x="191344" y="692696"/>
            <a:ext cx="9080500" cy="4951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12700" cap="flat" cmpd="sng">
            <a:noFill/>
            <a:prstDash val="solid"/>
            <a:miter lim="0"/>
            <a:headEnd/>
            <a:tailEnd/>
          </a:ln>
          <a:effectLst/>
        </p:spPr>
        <p:txBody>
          <a:bodyPr lIns="0" tIns="0" rIns="0" bIns="0" anchor="b"/>
          <a:lstStyle/>
          <a:p>
            <a:pPr defTabSz="914400">
              <a:lnSpc>
                <a:spcPct val="85000"/>
              </a:lnSpc>
            </a:pPr>
            <a:r>
              <a:rPr lang="en-US" sz="3200" b="1" dirty="0">
                <a:solidFill>
                  <a:srgbClr val="FFFFFF"/>
                </a:solidFill>
                <a:latin typeface="Century Gothic"/>
                <a:cs typeface="Century Gothic"/>
              </a:rPr>
              <a:t>FEATURES &amp; OPTIONS</a:t>
            </a:r>
            <a:endParaRPr lang="en-US" sz="3200" b="1" dirty="0">
              <a:latin typeface="Century Gothic"/>
              <a:cs typeface="Century Gothic"/>
            </a:endParaRPr>
          </a:p>
        </p:txBody>
      </p:sp>
      <p:sp>
        <p:nvSpPr>
          <p:cNvPr id="5" name="TextBox 4"/>
          <p:cNvSpPr txBox="1"/>
          <p:nvPr/>
        </p:nvSpPr>
        <p:spPr>
          <a:xfrm>
            <a:off x="222250" y="1294724"/>
            <a:ext cx="6017765" cy="4789585"/>
          </a:xfrm>
          <a:prstGeom prst="rect">
            <a:avLst/>
          </a:prstGeom>
          <a:noFill/>
        </p:spPr>
        <p:txBody>
          <a:bodyPr wrap="square" lIns="0" rIns="0" rtlCol="0">
            <a:noAutofit/>
          </a:bodyPr>
          <a:lstStyle/>
          <a:p>
            <a:pPr>
              <a:spcBef>
                <a:spcPts val="400"/>
              </a:spcBef>
              <a:buClr>
                <a:srgbClr val="43C9FF"/>
              </a:buClr>
            </a:pPr>
            <a:r>
              <a:rPr lang="en-US" sz="1400" b="1" dirty="0">
                <a:solidFill>
                  <a:srgbClr val="43C9FF"/>
                </a:solidFill>
              </a:rPr>
              <a:t>THERMOKARE</a:t>
            </a:r>
          </a:p>
          <a:p>
            <a:pPr marL="171450" indent="-171450">
              <a:spcBef>
                <a:spcPts val="400"/>
              </a:spcBef>
              <a:buClr>
                <a:srgbClr val="43C9FF"/>
              </a:buClr>
              <a:buSzPct val="100000"/>
              <a:buFont typeface="Arial" panose="020B0604020202020204" pitchFamily="34" charset="0"/>
              <a:buChar char="•"/>
            </a:pPr>
            <a:r>
              <a:rPr lang="en-US" sz="1400" dirty="0"/>
              <a:t> Complete selection of service contact solutions</a:t>
            </a:r>
          </a:p>
          <a:p>
            <a:pPr marL="171450" indent="-171450">
              <a:spcBef>
                <a:spcPts val="400"/>
              </a:spcBef>
              <a:buClr>
                <a:srgbClr val="43C9FF"/>
              </a:buClr>
              <a:buSzPct val="100000"/>
              <a:buFont typeface="Arial" panose="020B0604020202020204" pitchFamily="34" charset="0"/>
              <a:buChar char="•"/>
            </a:pPr>
            <a:r>
              <a:rPr lang="en-US" sz="1400" dirty="0"/>
              <a:t> Manage maintenance costs and hence total life cost of a unit</a:t>
            </a:r>
          </a:p>
          <a:p>
            <a:pPr marL="171450" indent="-171450">
              <a:spcBef>
                <a:spcPts val="400"/>
              </a:spcBef>
              <a:buClr>
                <a:srgbClr val="43C9FF"/>
              </a:buClr>
              <a:buSzPct val="100000"/>
              <a:buFont typeface="Courier New" panose="02070309020205020404" pitchFamily="49" charset="0"/>
              <a:buChar char="o"/>
            </a:pPr>
            <a:endParaRPr lang="en-US" sz="1400" b="1" dirty="0">
              <a:solidFill>
                <a:srgbClr val="00B9E1"/>
              </a:solidFill>
            </a:endParaRPr>
          </a:p>
          <a:p>
            <a:pPr>
              <a:spcBef>
                <a:spcPts val="400"/>
              </a:spcBef>
              <a:buClr>
                <a:srgbClr val="43C9FF"/>
              </a:buClr>
              <a:buSzPct val="100000"/>
            </a:pPr>
            <a:r>
              <a:rPr lang="en-US" sz="1400" b="1" dirty="0">
                <a:solidFill>
                  <a:srgbClr val="43C9FF"/>
                </a:solidFill>
              </a:rPr>
              <a:t>TOUCHPRINT DATA CARE</a:t>
            </a:r>
          </a:p>
          <a:p>
            <a:pPr marL="171450" indent="-171450">
              <a:spcBef>
                <a:spcPts val="400"/>
              </a:spcBef>
              <a:buClr>
                <a:srgbClr val="43C9FF"/>
              </a:buClr>
              <a:buSzPct val="100000"/>
              <a:buFont typeface="Arial" panose="020B0604020202020204" pitchFamily="34" charset="0"/>
              <a:buChar char="•"/>
            </a:pPr>
            <a:r>
              <a:rPr lang="en-US" sz="1400" dirty="0"/>
              <a:t>User-friendly temperature recorders</a:t>
            </a:r>
          </a:p>
          <a:p>
            <a:pPr marL="171450" indent="-171450">
              <a:spcBef>
                <a:spcPts val="400"/>
              </a:spcBef>
              <a:buClr>
                <a:srgbClr val="43C9FF"/>
              </a:buClr>
              <a:buSzPct val="100000"/>
              <a:buFont typeface="Arial" panose="020B0604020202020204" pitchFamily="34" charset="0"/>
              <a:buChar char="•"/>
            </a:pPr>
            <a:r>
              <a:rPr lang="en-US" sz="1400" dirty="0"/>
              <a:t>Delivery and journey printouts at the touch of a button</a:t>
            </a:r>
          </a:p>
          <a:p>
            <a:pPr marL="171450" indent="-171450">
              <a:spcBef>
                <a:spcPts val="400"/>
              </a:spcBef>
              <a:buClr>
                <a:srgbClr val="43C9FF"/>
              </a:buClr>
              <a:buSzPct val="100000"/>
              <a:buFont typeface="Arial" panose="020B0604020202020204" pitchFamily="34" charset="0"/>
              <a:buChar char="•"/>
            </a:pPr>
            <a:r>
              <a:rPr lang="en-US" sz="1400" dirty="0"/>
              <a:t>Approved to EN 12830, CE Mark and IP-65 standards </a:t>
            </a:r>
          </a:p>
          <a:p>
            <a:pPr marL="171450" indent="-171450">
              <a:spcBef>
                <a:spcPts val="400"/>
              </a:spcBef>
              <a:buClr>
                <a:srgbClr val="43C9FF"/>
              </a:buClr>
              <a:buSzPct val="100000"/>
              <a:buFont typeface="Arial" panose="020B0604020202020204" pitchFamily="34" charset="0"/>
              <a:buChar char="•"/>
            </a:pPr>
            <a:endParaRPr lang="en-US" sz="1400" dirty="0"/>
          </a:p>
          <a:p>
            <a:pPr>
              <a:spcBef>
                <a:spcPts val="400"/>
              </a:spcBef>
              <a:buClr>
                <a:srgbClr val="43C9FF"/>
              </a:buClr>
            </a:pPr>
            <a:r>
              <a:rPr lang="en-US" sz="1400" b="1" dirty="0">
                <a:solidFill>
                  <a:srgbClr val="43C9FF"/>
                </a:solidFill>
              </a:rPr>
              <a:t>WINTRAC™ (DATA ANALYSIS SOFTWARE)</a:t>
            </a:r>
          </a:p>
          <a:p>
            <a:pPr marL="171450" indent="-171450">
              <a:spcBef>
                <a:spcPts val="400"/>
              </a:spcBef>
              <a:buClr>
                <a:srgbClr val="43C9FF"/>
              </a:buClr>
              <a:buSzPct val="100000"/>
              <a:buFont typeface="Arial" panose="020B0604020202020204" pitchFamily="34" charset="0"/>
              <a:buChar char="•"/>
            </a:pPr>
            <a:r>
              <a:rPr lang="en-US" sz="1400" dirty="0"/>
              <a:t> User-friendly software compatible with DSR controller for configuration file downloads </a:t>
            </a:r>
          </a:p>
          <a:p>
            <a:pPr marL="171450" indent="-171450">
              <a:spcBef>
                <a:spcPts val="400"/>
              </a:spcBef>
              <a:buClr>
                <a:srgbClr val="43C9FF"/>
              </a:buClr>
              <a:buSzPct val="100000"/>
              <a:buFont typeface="Courier New" panose="02070309020205020404" pitchFamily="49" charset="0"/>
              <a:buChar char="o"/>
            </a:pPr>
            <a:endParaRPr lang="en-US" sz="1400" dirty="0"/>
          </a:p>
          <a:p>
            <a:pPr>
              <a:spcBef>
                <a:spcPts val="400"/>
              </a:spcBef>
              <a:buClr>
                <a:srgbClr val="43C9FF"/>
              </a:buClr>
              <a:buSzPct val="100000"/>
            </a:pPr>
            <a:r>
              <a:rPr lang="en-US" sz="1400" b="1" dirty="0">
                <a:solidFill>
                  <a:srgbClr val="43C9FF"/>
                </a:solidFill>
              </a:rPr>
              <a:t>USB DATA LOGGER </a:t>
            </a:r>
            <a:endParaRPr lang="en-US" sz="1400" b="1" dirty="0">
              <a:solidFill>
                <a:srgbClr val="00B9E1"/>
              </a:solidFill>
            </a:endParaRPr>
          </a:p>
          <a:p>
            <a:pPr marL="171450" indent="-171450">
              <a:buClr>
                <a:srgbClr val="43C9FF"/>
              </a:buClr>
              <a:buFont typeface="Arial" panose="020B0604020202020204" pitchFamily="34" charset="0"/>
              <a:buChar char="•"/>
            </a:pPr>
            <a:r>
              <a:rPr lang="en-US" sz="1400" dirty="0"/>
              <a:t>Humidity, temperature and dew point recorder</a:t>
            </a:r>
          </a:p>
          <a:p>
            <a:pPr marL="171450" indent="-171450">
              <a:buClr>
                <a:srgbClr val="43C9FF"/>
              </a:buClr>
              <a:buFont typeface="Courier New" panose="02070309020205020404" pitchFamily="49" charset="0"/>
              <a:buChar char="o"/>
            </a:pPr>
            <a:endParaRPr lang="en-US" sz="1400" dirty="0"/>
          </a:p>
          <a:p>
            <a:pPr>
              <a:buClr>
                <a:srgbClr val="43C9FF"/>
              </a:buClr>
            </a:pPr>
            <a:r>
              <a:rPr lang="en-US" sz="1400" b="1" dirty="0">
                <a:solidFill>
                  <a:srgbClr val="43C9FF"/>
                </a:solidFill>
              </a:rPr>
              <a:t>DATALOGGER JR </a:t>
            </a:r>
          </a:p>
          <a:p>
            <a:pPr marL="171450" indent="-171450">
              <a:buClr>
                <a:srgbClr val="43C9FF"/>
              </a:buClr>
              <a:buFont typeface="Arial" panose="020B0604020202020204" pitchFamily="34" charset="0"/>
              <a:buChar char="•"/>
            </a:pPr>
            <a:r>
              <a:rPr lang="en-US" sz="1400" dirty="0"/>
              <a:t>Programmable temperature recorder</a:t>
            </a:r>
          </a:p>
          <a:p>
            <a:pPr marL="171450" indent="-171450">
              <a:buClr>
                <a:srgbClr val="43C9FF"/>
              </a:buClr>
              <a:buFont typeface="Arial" panose="020B0604020202020204" pitchFamily="34" charset="0"/>
              <a:buChar char="•"/>
            </a:pPr>
            <a:endParaRPr lang="en-US" sz="1400" dirty="0"/>
          </a:p>
          <a:p>
            <a:pPr>
              <a:spcBef>
                <a:spcPts val="400"/>
              </a:spcBef>
              <a:buClr>
                <a:srgbClr val="43C9FF"/>
              </a:buClr>
            </a:pPr>
            <a:r>
              <a:rPr lang="en-US" sz="1400" b="1" dirty="0">
                <a:solidFill>
                  <a:srgbClr val="43C9FF"/>
                </a:solidFill>
              </a:rPr>
              <a:t>DOOR SWITCHES</a:t>
            </a:r>
          </a:p>
          <a:p>
            <a:pPr>
              <a:spcBef>
                <a:spcPts val="400"/>
              </a:spcBef>
              <a:buClr>
                <a:srgbClr val="43C9FF"/>
              </a:buClr>
              <a:buSzPct val="100000"/>
            </a:pPr>
            <a:r>
              <a:rPr lang="en-US" sz="1400" dirty="0"/>
              <a:t>Reduce load temperature rise and save fuel when doors are opened</a:t>
            </a:r>
          </a:p>
          <a:p>
            <a:pPr marL="171450" indent="-171450">
              <a:buClr>
                <a:srgbClr val="43C9FF"/>
              </a:buClr>
              <a:buFont typeface="Arial" panose="020B0604020202020204" pitchFamily="34" charset="0"/>
              <a:buChar char="•"/>
            </a:pPr>
            <a:endParaRPr lang="en-US" sz="1200" dirty="0"/>
          </a:p>
        </p:txBody>
      </p:sp>
      <p:sp>
        <p:nvSpPr>
          <p:cNvPr id="9" name="Rectangle 8"/>
          <p:cNvSpPr/>
          <p:nvPr/>
        </p:nvSpPr>
        <p:spPr>
          <a:xfrm>
            <a:off x="9668528" y="6572250"/>
            <a:ext cx="2425664" cy="230832"/>
          </a:xfrm>
          <a:prstGeom prst="rect">
            <a:avLst/>
          </a:prstGeom>
        </p:spPr>
        <p:txBody>
          <a:bodyPr wrap="none">
            <a:spAutoFit/>
          </a:bodyPr>
          <a:lstStyle/>
          <a:p>
            <a:pPr lvl="0"/>
            <a:r>
              <a:rPr lang="en-US" sz="900" dirty="0">
                <a:solidFill>
                  <a:schemeClr val="bg2"/>
                </a:solidFill>
              </a:rPr>
              <a:t>© Thermo King 2019. Strictly confidential.</a:t>
            </a:r>
            <a:endParaRPr lang="fr-BE" sz="900" dirty="0">
              <a:solidFill>
                <a:schemeClr val="bg2"/>
              </a:solidFill>
            </a:endParaRPr>
          </a:p>
        </p:txBody>
      </p:sp>
      <p:pic>
        <p:nvPicPr>
          <p:cNvPr id="7" name="Image 28">
            <a:hlinkClick r:id="rId3" action="ppaction://hlinksldjump"/>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533491" y="207482"/>
            <a:ext cx="260331" cy="241735"/>
          </a:xfrm>
          <a:prstGeom prst="rect">
            <a:avLst/>
          </a:prstGeom>
        </p:spPr>
      </p:pic>
    </p:spTree>
    <p:extLst>
      <p:ext uri="{BB962C8B-B14F-4D97-AF65-F5344CB8AC3E}">
        <p14:creationId xmlns:p14="http://schemas.microsoft.com/office/powerpoint/2010/main" val="1003602640"/>
      </p:ext>
    </p:extLst>
  </p:cSld>
  <p:clrMapOvr>
    <a:masterClrMapping/>
  </p:clrMapOvr>
  <p:transition spd="med">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Grp="1"/>
          </p:cNvSpPr>
          <p:nvPr>
            <p:ph type="body" idx="1"/>
          </p:nvPr>
        </p:nvSpPr>
        <p:spPr bwMode="auto">
          <a:xfrm>
            <a:off x="1703512" y="1556792"/>
            <a:ext cx="10153128" cy="5184576"/>
          </a:xfrm>
          <a:noFill/>
          <a:ln w="12700" cap="flat">
            <a:miter lim="0"/>
            <a:headEnd/>
            <a:tailEnd/>
          </a:ln>
        </p:spPr>
        <p:txBody>
          <a:bodyPr vert="horz" wrap="square" lIns="50800" tIns="50800" rIns="50800" bIns="50800" numCol="1" anchor="t" anchorCtr="0" compatLnSpc="1">
            <a:prstTxWarp prst="textNoShape">
              <a:avLst/>
            </a:prstTxWarp>
            <a:normAutofit fontScale="85000" lnSpcReduction="20000"/>
          </a:bodyPr>
          <a:lstStyle/>
          <a:p>
            <a:pPr marL="0" indent="0">
              <a:spcBef>
                <a:spcPts val="400"/>
              </a:spcBef>
              <a:buClr>
                <a:srgbClr val="43C9FF"/>
              </a:buClr>
              <a:buSzPct val="100000"/>
              <a:buNone/>
            </a:pPr>
            <a:r>
              <a:rPr lang="en-US" sz="1500" b="1" dirty="0">
                <a:solidFill>
                  <a:srgbClr val="43C9FF"/>
                </a:solidFill>
              </a:rPr>
              <a:t>DIN ADAPTER</a:t>
            </a:r>
          </a:p>
          <a:p>
            <a:pPr>
              <a:spcBef>
                <a:spcPts val="400"/>
              </a:spcBef>
              <a:buClr>
                <a:srgbClr val="43C9FF"/>
              </a:buClr>
              <a:buSzPct val="100000"/>
            </a:pPr>
            <a:r>
              <a:rPr lang="en-US" sz="1500" dirty="0"/>
              <a:t>Permits the adaption of the DSR controller to the vehicle dashboard</a:t>
            </a:r>
          </a:p>
          <a:p>
            <a:pPr>
              <a:spcBef>
                <a:spcPts val="400"/>
              </a:spcBef>
              <a:buClr>
                <a:srgbClr val="43C9FF"/>
              </a:buClr>
              <a:buSzPct val="100000"/>
            </a:pPr>
            <a:r>
              <a:rPr lang="en-US" sz="1500" dirty="0"/>
              <a:t>Allows the placement of the DSR controller in any available radio slot compartment in the driver cab</a:t>
            </a:r>
          </a:p>
          <a:p>
            <a:pPr>
              <a:spcBef>
                <a:spcPts val="400"/>
              </a:spcBef>
              <a:buClr>
                <a:srgbClr val="43C9FF"/>
              </a:buClr>
              <a:buSzPct val="100000"/>
            </a:pPr>
            <a:endParaRPr lang="en-US" sz="1500" dirty="0"/>
          </a:p>
          <a:p>
            <a:pPr marL="0" indent="0">
              <a:spcBef>
                <a:spcPts val="400"/>
              </a:spcBef>
              <a:buClr>
                <a:srgbClr val="43C9FF"/>
              </a:buClr>
              <a:buSzPct val="100000"/>
              <a:buNone/>
            </a:pPr>
            <a:r>
              <a:rPr lang="en-US" sz="1500" b="1" dirty="0">
                <a:solidFill>
                  <a:srgbClr val="43C9FF"/>
                </a:solidFill>
              </a:rPr>
              <a:t>MUFFLER KIT</a:t>
            </a:r>
          </a:p>
          <a:p>
            <a:pPr>
              <a:spcBef>
                <a:spcPts val="400"/>
              </a:spcBef>
              <a:buClr>
                <a:srgbClr val="43C9FF"/>
              </a:buClr>
              <a:buSzPct val="100000"/>
            </a:pPr>
            <a:r>
              <a:rPr lang="en-US" sz="1500" dirty="0"/>
              <a:t>Eliminates the vibrations and noise in the cabin</a:t>
            </a:r>
          </a:p>
          <a:p>
            <a:pPr>
              <a:spcBef>
                <a:spcPts val="400"/>
              </a:spcBef>
              <a:buClr>
                <a:srgbClr val="43C9FF"/>
              </a:buClr>
              <a:buSzPct val="100000"/>
            </a:pPr>
            <a:r>
              <a:rPr lang="en-US" sz="1500" dirty="0"/>
              <a:t>Enhancing user comfort</a:t>
            </a:r>
          </a:p>
          <a:p>
            <a:pPr>
              <a:spcBef>
                <a:spcPts val="400"/>
              </a:spcBef>
              <a:buClr>
                <a:srgbClr val="43C9FF"/>
              </a:buClr>
              <a:buSzPct val="100000"/>
            </a:pPr>
            <a:endParaRPr lang="en-US" sz="1500" dirty="0"/>
          </a:p>
          <a:p>
            <a:pPr marL="0" indent="0">
              <a:spcBef>
                <a:spcPts val="400"/>
              </a:spcBef>
              <a:buClr>
                <a:srgbClr val="43C9FF"/>
              </a:buClr>
              <a:buSzPct val="100000"/>
              <a:buNone/>
            </a:pPr>
            <a:r>
              <a:rPr lang="en-US" sz="1500" b="1" dirty="0">
                <a:solidFill>
                  <a:srgbClr val="43C9FF"/>
                </a:solidFill>
              </a:rPr>
              <a:t>SNOW COVERS</a:t>
            </a:r>
          </a:p>
          <a:p>
            <a:pPr>
              <a:spcBef>
                <a:spcPts val="400"/>
              </a:spcBef>
              <a:buClr>
                <a:srgbClr val="43C9FF"/>
              </a:buClr>
              <a:buSzPct val="100000"/>
            </a:pPr>
            <a:r>
              <a:rPr lang="en-US" sz="1500" dirty="0"/>
              <a:t>Protect your unit against extreme climate conditions</a:t>
            </a:r>
          </a:p>
          <a:p>
            <a:pPr>
              <a:spcBef>
                <a:spcPts val="400"/>
              </a:spcBef>
              <a:buClr>
                <a:srgbClr val="43C9FF"/>
              </a:buClr>
              <a:buSzPct val="100000"/>
            </a:pPr>
            <a:r>
              <a:rPr lang="en-US" sz="1500" dirty="0"/>
              <a:t>Prevents the buildup of snow and ice on the units fans</a:t>
            </a:r>
          </a:p>
          <a:p>
            <a:pPr marL="0" indent="0">
              <a:spcBef>
                <a:spcPts val="400"/>
              </a:spcBef>
              <a:buClr>
                <a:srgbClr val="43C9FF"/>
              </a:buClr>
              <a:buSzPct val="100000"/>
              <a:buNone/>
            </a:pPr>
            <a:endParaRPr lang="en-US" sz="1500" dirty="0"/>
          </a:p>
          <a:p>
            <a:pPr marL="0" indent="0">
              <a:spcBef>
                <a:spcPts val="400"/>
              </a:spcBef>
              <a:buClr>
                <a:srgbClr val="43C9FF"/>
              </a:buClr>
              <a:buSzPct val="100000"/>
              <a:buNone/>
            </a:pPr>
            <a:r>
              <a:rPr lang="en-US" sz="1500" b="1" dirty="0">
                <a:solidFill>
                  <a:srgbClr val="43C9FF"/>
                </a:solidFill>
              </a:rPr>
              <a:t>HOSE COVERS</a:t>
            </a:r>
          </a:p>
          <a:p>
            <a:pPr>
              <a:spcBef>
                <a:spcPts val="400"/>
              </a:spcBef>
              <a:buClr>
                <a:srgbClr val="43C9FF"/>
              </a:buClr>
              <a:buSzPct val="100000"/>
            </a:pPr>
            <a:r>
              <a:rPr lang="en-US" sz="1500" dirty="0"/>
              <a:t>Full protection of hoses and cables on the road</a:t>
            </a:r>
          </a:p>
          <a:p>
            <a:pPr>
              <a:spcBef>
                <a:spcPts val="400"/>
              </a:spcBef>
              <a:buClr>
                <a:srgbClr val="43C9FF"/>
              </a:buClr>
              <a:buSzPct val="100000"/>
            </a:pPr>
            <a:r>
              <a:rPr lang="en-US" sz="1500" dirty="0"/>
              <a:t>Full resistance under all climate adversities</a:t>
            </a:r>
          </a:p>
          <a:p>
            <a:pPr>
              <a:spcBef>
                <a:spcPts val="400"/>
              </a:spcBef>
              <a:buClr>
                <a:srgbClr val="43C9FF"/>
              </a:buClr>
              <a:buSzPct val="100000"/>
            </a:pPr>
            <a:r>
              <a:rPr lang="en-US" sz="1500" dirty="0"/>
              <a:t>Designed with best aesthetics to promote brand image and with an exceptional durability</a:t>
            </a:r>
          </a:p>
          <a:p>
            <a:pPr>
              <a:spcBef>
                <a:spcPts val="400"/>
              </a:spcBef>
              <a:buClr>
                <a:srgbClr val="43C9FF"/>
              </a:buClr>
              <a:buSzPct val="100000"/>
            </a:pPr>
            <a:r>
              <a:rPr lang="en-US" sz="1500" dirty="0"/>
              <a:t>User-friendly installation (only for chassis installations, no vans)</a:t>
            </a:r>
          </a:p>
          <a:p>
            <a:pPr>
              <a:spcBef>
                <a:spcPts val="400"/>
              </a:spcBef>
              <a:buClr>
                <a:srgbClr val="43C9FF"/>
              </a:buClr>
              <a:buSzPct val="100000"/>
            </a:pPr>
            <a:endParaRPr lang="en-US" sz="1500" dirty="0"/>
          </a:p>
          <a:p>
            <a:pPr marL="0" indent="0">
              <a:spcBef>
                <a:spcPts val="400"/>
              </a:spcBef>
              <a:buClr>
                <a:srgbClr val="43C9FF"/>
              </a:buClr>
              <a:buSzPct val="100000"/>
              <a:buNone/>
            </a:pPr>
            <a:r>
              <a:rPr lang="en-US" sz="1500" b="1" dirty="0">
                <a:solidFill>
                  <a:srgbClr val="43C9FF"/>
                </a:solidFill>
              </a:rPr>
              <a:t>HARNESS EXTENSION</a:t>
            </a:r>
          </a:p>
          <a:p>
            <a:pPr>
              <a:spcBef>
                <a:spcPts val="400"/>
              </a:spcBef>
              <a:buClr>
                <a:srgbClr val="43C9FF"/>
              </a:buClr>
              <a:buSzPct val="100000"/>
            </a:pPr>
            <a:r>
              <a:rPr lang="en-US" sz="1500" dirty="0"/>
              <a:t>The 2, 4 or 6 m harness extension allows evaporators to be located to suit any customer’s needs</a:t>
            </a:r>
          </a:p>
          <a:p>
            <a:pPr>
              <a:spcBef>
                <a:spcPts val="400"/>
              </a:spcBef>
              <a:buClr>
                <a:srgbClr val="43C9FF"/>
              </a:buClr>
              <a:buSzPct val="100000"/>
            </a:pPr>
            <a:r>
              <a:rPr lang="en-US" sz="1500" dirty="0"/>
              <a:t>Extremely easy installation (plug-and-play connection)</a:t>
            </a:r>
          </a:p>
          <a:p>
            <a:pPr>
              <a:spcBef>
                <a:spcPts val="400"/>
              </a:spcBef>
              <a:buClr>
                <a:srgbClr val="43C9FF"/>
              </a:buClr>
              <a:buSzPct val="100000"/>
            </a:pPr>
            <a:r>
              <a:rPr lang="en-US" sz="1500" dirty="0"/>
              <a:t>Full flexibility to position the evaporators especially in multi-temp applications</a:t>
            </a:r>
          </a:p>
          <a:p>
            <a:pPr>
              <a:spcBef>
                <a:spcPts val="400"/>
              </a:spcBef>
              <a:buClr>
                <a:srgbClr val="43C9FF"/>
              </a:buClr>
              <a:buSzPct val="100000"/>
            </a:pPr>
            <a:endParaRPr lang="en-US" sz="1500" dirty="0"/>
          </a:p>
          <a:p>
            <a:pPr marL="0" indent="0">
              <a:spcBef>
                <a:spcPts val="400"/>
              </a:spcBef>
              <a:buClr>
                <a:srgbClr val="43C9FF"/>
              </a:buClr>
              <a:buSzPct val="100000"/>
              <a:buNone/>
            </a:pPr>
            <a:r>
              <a:rPr lang="en-US" sz="1500" b="1" dirty="0">
                <a:solidFill>
                  <a:srgbClr val="43C9FF"/>
                </a:solidFill>
              </a:rPr>
              <a:t>HOSE EXTENSION</a:t>
            </a:r>
          </a:p>
          <a:p>
            <a:pPr>
              <a:spcBef>
                <a:spcPts val="400"/>
              </a:spcBef>
              <a:buClr>
                <a:srgbClr val="43C9FF"/>
              </a:buClr>
              <a:buSzPct val="100000"/>
            </a:pPr>
            <a:r>
              <a:rPr lang="en-US" sz="1500" dirty="0"/>
              <a:t>The 2, 4 or 6 </a:t>
            </a:r>
            <a:r>
              <a:rPr lang="en-GB" sz="1500" dirty="0"/>
              <a:t>meter</a:t>
            </a:r>
            <a:r>
              <a:rPr lang="en-US" sz="1500" dirty="0"/>
              <a:t> hose extensions (includes corresponding splice connectors) are also on offer as option for remote evaporators </a:t>
            </a:r>
          </a:p>
          <a:p>
            <a:pPr>
              <a:spcBef>
                <a:spcPts val="400"/>
              </a:spcBef>
              <a:buClr>
                <a:srgbClr val="43C9FF"/>
              </a:buClr>
              <a:buSzPct val="100000"/>
            </a:pPr>
            <a:endParaRPr lang="en-US" sz="1200" dirty="0"/>
          </a:p>
          <a:p>
            <a:pPr>
              <a:spcBef>
                <a:spcPts val="400"/>
              </a:spcBef>
              <a:buClr>
                <a:srgbClr val="43C9FF"/>
              </a:buClr>
              <a:buSzPct val="100000"/>
            </a:pPr>
            <a:endParaRPr lang="en-US" sz="1200" dirty="0"/>
          </a:p>
        </p:txBody>
      </p:sp>
      <p:sp>
        <p:nvSpPr>
          <p:cNvPr id="20484" name="AutoShape 4"/>
          <p:cNvSpPr>
            <a:spLocks/>
          </p:cNvSpPr>
          <p:nvPr/>
        </p:nvSpPr>
        <p:spPr bwMode="auto">
          <a:xfrm>
            <a:off x="222251" y="4845050"/>
            <a:ext cx="5281083" cy="3825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12700" cap="flat" cmpd="sng">
            <a:noFill/>
            <a:prstDash val="solid"/>
            <a:miter lim="0"/>
            <a:headEnd/>
            <a:tailEnd/>
          </a:ln>
          <a:effectLst/>
        </p:spPr>
        <p:txBody>
          <a:bodyPr lIns="50800" tIns="50800" rIns="50800" bIns="50800"/>
          <a:lstStyle/>
          <a:p>
            <a:pPr defTabSz="914400">
              <a:lnSpc>
                <a:spcPct val="150000"/>
              </a:lnSpc>
            </a:pPr>
            <a:endParaRPr lang="en-US" dirty="0">
              <a:latin typeface="Calibri" pitchFamily="34" charset="0"/>
            </a:endParaRPr>
          </a:p>
        </p:txBody>
      </p:sp>
      <p:sp>
        <p:nvSpPr>
          <p:cNvPr id="20485" name="AutoShape 5"/>
          <p:cNvSpPr>
            <a:spLocks/>
          </p:cNvSpPr>
          <p:nvPr/>
        </p:nvSpPr>
        <p:spPr bwMode="auto">
          <a:xfrm>
            <a:off x="9958917" y="6580188"/>
            <a:ext cx="2233083" cy="279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12700" cap="flat" cmpd="sng">
            <a:noFill/>
            <a:prstDash val="solid"/>
            <a:miter lim="0"/>
            <a:headEnd/>
            <a:tailEnd/>
          </a:ln>
          <a:effectLst/>
        </p:spPr>
        <p:txBody>
          <a:bodyPr lIns="50800" tIns="50800" rIns="50800" bIns="50800"/>
          <a:lstStyle/>
          <a:p>
            <a:pPr algn="r" defTabSz="914400"/>
            <a:endParaRPr lang="en-US" dirty="0">
              <a:latin typeface="Calibri" pitchFamily="34" charset="0"/>
            </a:endParaRPr>
          </a:p>
        </p:txBody>
      </p:sp>
      <p:sp>
        <p:nvSpPr>
          <p:cNvPr id="8" name="AutoShape 2"/>
          <p:cNvSpPr>
            <a:spLocks/>
          </p:cNvSpPr>
          <p:nvPr/>
        </p:nvSpPr>
        <p:spPr bwMode="auto">
          <a:xfrm>
            <a:off x="191344" y="692696"/>
            <a:ext cx="9080500" cy="4951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12700" cap="flat" cmpd="sng">
            <a:noFill/>
            <a:prstDash val="solid"/>
            <a:miter lim="0"/>
            <a:headEnd/>
            <a:tailEnd/>
          </a:ln>
          <a:effectLst/>
        </p:spPr>
        <p:txBody>
          <a:bodyPr lIns="0" tIns="0" rIns="0" bIns="0" anchor="b"/>
          <a:lstStyle/>
          <a:p>
            <a:pPr defTabSz="914400">
              <a:lnSpc>
                <a:spcPct val="85000"/>
              </a:lnSpc>
            </a:pPr>
            <a:r>
              <a:rPr lang="en-US" sz="3200" b="1" dirty="0">
                <a:solidFill>
                  <a:srgbClr val="FFFFFF"/>
                </a:solidFill>
                <a:latin typeface="Century Gothic"/>
                <a:cs typeface="Century Gothic"/>
              </a:rPr>
              <a:t>FEATURES &amp; OPTIONS</a:t>
            </a:r>
            <a:endParaRPr lang="en-US" sz="3200" b="1" dirty="0">
              <a:latin typeface="Century Gothic"/>
              <a:cs typeface="Century Gothic"/>
            </a:endParaRPr>
          </a:p>
        </p:txBody>
      </p:sp>
      <p:pic>
        <p:nvPicPr>
          <p:cNvPr id="11" name="Picture 6" descr="iStock_000014671877Large.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0" y="1292771"/>
            <a:ext cx="1545021" cy="5566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9668528" y="6572250"/>
            <a:ext cx="2425664" cy="230832"/>
          </a:xfrm>
          <a:prstGeom prst="rect">
            <a:avLst/>
          </a:prstGeom>
        </p:spPr>
        <p:txBody>
          <a:bodyPr wrap="none">
            <a:spAutoFit/>
          </a:bodyPr>
          <a:lstStyle/>
          <a:p>
            <a:pPr lvl="0"/>
            <a:r>
              <a:rPr lang="en-US" sz="900" dirty="0">
                <a:solidFill>
                  <a:srgbClr val="111E39">
                    <a:tint val="75000"/>
                  </a:srgbClr>
                </a:solidFill>
              </a:rPr>
              <a:t>© Thermo King 2019. Strictly confidential.</a:t>
            </a:r>
            <a:endParaRPr lang="fr-BE" sz="900" dirty="0">
              <a:solidFill>
                <a:srgbClr val="111E39">
                  <a:tint val="75000"/>
                </a:srgbClr>
              </a:solidFill>
            </a:endParaRPr>
          </a:p>
        </p:txBody>
      </p:sp>
      <p:pic>
        <p:nvPicPr>
          <p:cNvPr id="10" name="Image 28">
            <a:hlinkClick r:id="rId3" action="ppaction://hlinksldjump"/>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533491" y="207482"/>
            <a:ext cx="260331" cy="241735"/>
          </a:xfrm>
          <a:prstGeom prst="rect">
            <a:avLst/>
          </a:prstGeom>
        </p:spPr>
      </p:pic>
    </p:spTree>
    <p:extLst>
      <p:ext uri="{BB962C8B-B14F-4D97-AF65-F5344CB8AC3E}">
        <p14:creationId xmlns:p14="http://schemas.microsoft.com/office/powerpoint/2010/main" val="4237376249"/>
      </p:ext>
    </p:extLst>
  </p:cSld>
  <p:clrMapOvr>
    <a:masterClrMapping/>
  </p:clrMapOvr>
  <p:transition spd="med">
    <p:fade thruBlk="1"/>
  </p:transition>
</p:sld>
</file>

<file path=ppt/theme/theme1.xml><?xml version="1.0" encoding="utf-8"?>
<a:theme xmlns:a="http://schemas.openxmlformats.org/drawingml/2006/main" name="00 UPDATES INFO">
  <a:themeElements>
    <a:clrScheme name="TK Modular Color Scheme">
      <a:dk1>
        <a:srgbClr val="111E39"/>
      </a:dk1>
      <a:lt1>
        <a:sysClr val="window" lastClr="FFFFFF"/>
      </a:lt1>
      <a:dk2>
        <a:srgbClr val="44546A"/>
      </a:dk2>
      <a:lt2>
        <a:srgbClr val="E7E6E6"/>
      </a:lt2>
      <a:accent1>
        <a:srgbClr val="0098D7"/>
      </a:accent1>
      <a:accent2>
        <a:srgbClr val="111E39"/>
      </a:accent2>
      <a:accent3>
        <a:srgbClr val="949FB2"/>
      </a:accent3>
      <a:accent4>
        <a:srgbClr val="FFC000"/>
      </a:accent4>
      <a:accent5>
        <a:srgbClr val="4472C4"/>
      </a:accent5>
      <a:accent6>
        <a:srgbClr val="70AD47"/>
      </a:accent6>
      <a:hlink>
        <a:srgbClr val="0563C1"/>
      </a:hlink>
      <a:folHlink>
        <a:srgbClr val="954F72"/>
      </a:folHlink>
    </a:clrScheme>
    <a:fontScheme name="THERMO KING 1">
      <a:majorFont>
        <a:latin typeface="Rockwell"/>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98D7"/>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rIns="0" rtlCol="0">
        <a:noAutofit/>
      </a:bodyPr>
      <a:lstStyle>
        <a:defPPr algn="ctr">
          <a:defRPr sz="1200" dirty="0" smtClean="0">
            <a:solidFill>
              <a:srgbClr val="111E39"/>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00 USER INTRO TEMPLATE">
  <a:themeElements>
    <a:clrScheme name="TK Modular Color Scheme">
      <a:dk1>
        <a:srgbClr val="111E39"/>
      </a:dk1>
      <a:lt1>
        <a:sysClr val="window" lastClr="FFFFFF"/>
      </a:lt1>
      <a:dk2>
        <a:srgbClr val="44546A"/>
      </a:dk2>
      <a:lt2>
        <a:srgbClr val="E7E6E6"/>
      </a:lt2>
      <a:accent1>
        <a:srgbClr val="0098D7"/>
      </a:accent1>
      <a:accent2>
        <a:srgbClr val="111E39"/>
      </a:accent2>
      <a:accent3>
        <a:srgbClr val="949FB2"/>
      </a:accent3>
      <a:accent4>
        <a:srgbClr val="FFC000"/>
      </a:accent4>
      <a:accent5>
        <a:srgbClr val="4472C4"/>
      </a:accent5>
      <a:accent6>
        <a:srgbClr val="70AD47"/>
      </a:accent6>
      <a:hlink>
        <a:srgbClr val="0563C1"/>
      </a:hlink>
      <a:folHlink>
        <a:srgbClr val="954F72"/>
      </a:folHlink>
    </a:clrScheme>
    <a:fontScheme name="THERMO KING 1">
      <a:majorFont>
        <a:latin typeface="Rockwell"/>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98D7"/>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rIns="0" rtlCol="0">
        <a:noAutofit/>
      </a:bodyPr>
      <a:lstStyle>
        <a:defPPr algn="ctr">
          <a:defRPr sz="1200" dirty="0" smtClean="0">
            <a:solidFill>
              <a:srgbClr val="111E39"/>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_Source xmlns="http://schemas.microsoft.com/sharepoint/v3/fields" xsi:nil="true"/>
    <Model xmlns="fe2fafe7-4ffc-48b4-93bc-676d68850a74" xsi:nil="true"/>
    <Selected_x0020_Business_x0020_Unit xmlns="fe2fafe7-4ffc-48b4-93bc-676d68850a74" xsi:nil="true"/>
    <Selected_x0020_SME_x0020_Role xmlns="fe2fafe7-4ffc-48b4-93bc-676d68850a74" xsi:nil="true"/>
    <Document_x0020_Description xmlns="fe2fafe7-4ffc-48b4-93bc-676d68850a74" xsi:nil="true"/>
    <Selected_x0020_Coverage xmlns="fe2fafe7-4ffc-48b4-93bc-676d68850a74" xsi:nil="true"/>
    <Selected_x0020_Creator xmlns="fe2fafe7-4ffc-48b4-93bc-676d68850a74" xsi:nil="true"/>
    <Selected_x0020_Type xmlns="fe2fafe7-4ffc-48b4-93bc-676d68850a74">
      <Value>Bus</Value>
    </Selected_x0020_Type>
    <Selected_x0020_SME_x0020_Individual xmlns="fe2fafe7-4ffc-48b4-93bc-676d68850a74" xsi:nil="true"/>
    <Identifier xmlns="fe2fafe7-4ffc-48b4-93bc-676d68850a74" xsi:nil="true"/>
    <Selected_x0020_Geographic_x0020_Location xmlns="fe2fafe7-4ffc-48b4-93bc-676d68850a74" xsi:nil="true"/>
    <_Format xmlns="http://schemas.microsoft.com/sharepoint/v3/fields" xsi:nil="true"/>
    <Selected_x0020_Owner xmlns="fe2fafe7-4ffc-48b4-93bc-676d68850a74" xsi:nil="true"/>
    <Collection_x0020_Type xmlns="fe2fafe7-4ffc-48b4-93bc-676d68850a74" xsi:nil="true"/>
    <Revision_x0020_Date xmlns="1948f2df-e3dc-49ff-bcbb-da6fb5267aa4">1999-11-30T00:00:00+00:00</Revision_x0020_Date>
    <Selected_x0020_Language xmlns="fe2fafe7-4ffc-48b4-93bc-676d68850a74" xsi:nil="true"/>
    <Collection_x0020_Number xmlns="fe2fafe7-4ffc-48b4-93bc-676d68850a7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ESA Info Central Document" ma:contentTypeID="0x010100DC5BCE098E77F24A93B65B304028A01800B9B6FFD1AE91F841AEEE51DA77C24574" ma:contentTypeVersion="21" ma:contentTypeDescription="" ma:contentTypeScope="" ma:versionID="6c5767b1de37fb745de8bf5eb2df4cfc">
  <xsd:schema xmlns:xsd="http://www.w3.org/2001/XMLSchema" xmlns:p="http://schemas.microsoft.com/office/2006/metadata/properties" xmlns:ns2="fe2fafe7-4ffc-48b4-93bc-676d68850a74" xmlns:ns3="http://schemas.microsoft.com/sharepoint/v3/fields" xmlns:ns4="1948f2df-e3dc-49ff-bcbb-da6fb5267aa4" targetNamespace="http://schemas.microsoft.com/office/2006/metadata/properties" ma:root="true" ma:fieldsID="c76591e549a85c1a12b39ea35f5fdc22" ns2:_="" ns3:_="" ns4:_="">
    <xsd:import namespace="fe2fafe7-4ffc-48b4-93bc-676d68850a74"/>
    <xsd:import namespace="http://schemas.microsoft.com/sharepoint/v3/fields"/>
    <xsd:import namespace="1948f2df-e3dc-49ff-bcbb-da6fb5267aa4"/>
    <xsd:element name="properties">
      <xsd:complexType>
        <xsd:sequence>
          <xsd:element name="documentManagement">
            <xsd:complexType>
              <xsd:all>
                <xsd:element ref="ns2:Selected_x0020_SME_x0020_Role" minOccurs="0"/>
                <xsd:element ref="ns2:Selected_x0020_SME_x0020_Individual" minOccurs="0"/>
                <xsd:element ref="ns2:Selected_x0020_Creator" minOccurs="0"/>
                <xsd:element ref="ns2:Selected_x0020_Owner" minOccurs="0"/>
                <xsd:element ref="ns2:Document_x0020_Description" minOccurs="0"/>
                <xsd:element ref="ns2:Identifier" minOccurs="0"/>
                <xsd:element ref="ns2:Selected_x0020_Language" minOccurs="0"/>
                <xsd:element ref="ns2:Selected_x0020_Coverage" minOccurs="0"/>
                <xsd:element ref="ns2:Model" minOccurs="0"/>
                <xsd:element ref="ns2:Selected_x0020_Business_x0020_Unit" minOccurs="0"/>
                <xsd:element ref="ns2:Selected_x0020_Geographic_x0020_Location" minOccurs="0"/>
                <xsd:element ref="ns2:Selected_x0020_Type" minOccurs="0"/>
                <xsd:element ref="ns3:_Source" minOccurs="0"/>
                <xsd:element ref="ns2:Collection_x0020_Type" minOccurs="0"/>
                <xsd:element ref="ns2:Collection_x0020_Number" minOccurs="0"/>
                <xsd:element ref="ns3:_Format" minOccurs="0"/>
                <xsd:element ref="ns4:Revision_x0020_Date" minOccurs="0"/>
              </xsd:all>
            </xsd:complexType>
          </xsd:element>
        </xsd:sequence>
      </xsd:complexType>
    </xsd:element>
  </xsd:schema>
  <xsd:schema xmlns:xsd="http://www.w3.org/2001/XMLSchema" xmlns:dms="http://schemas.microsoft.com/office/2006/documentManagement/types" targetNamespace="fe2fafe7-4ffc-48b4-93bc-676d68850a74" elementFormDefault="qualified">
    <xsd:import namespace="http://schemas.microsoft.com/office/2006/documentManagement/types"/>
    <xsd:element name="Selected_x0020_SME_x0020_Role" ma:index="8" nillable="true" ma:displayName="Selected SME Role" ma:internalName="Selected_x0020_SME_x0020_Role">
      <xsd:simpleType>
        <xsd:restriction base="dms:Text">
          <xsd:maxLength value="255"/>
        </xsd:restriction>
      </xsd:simpleType>
    </xsd:element>
    <xsd:element name="Selected_x0020_SME_x0020_Individual" ma:index="9" nillable="true" ma:displayName="Selected SME Individual" ma:internalName="Selected_x0020_SME_x0020_Individual">
      <xsd:simpleType>
        <xsd:restriction base="dms:Text">
          <xsd:maxLength value="255"/>
        </xsd:restriction>
      </xsd:simpleType>
    </xsd:element>
    <xsd:element name="Selected_x0020_Creator" ma:index="10" nillable="true" ma:displayName="Selected Creator" ma:internalName="Selected_x0020_Creator">
      <xsd:simpleType>
        <xsd:restriction base="dms:Text">
          <xsd:maxLength value="255"/>
        </xsd:restriction>
      </xsd:simpleType>
    </xsd:element>
    <xsd:element name="Selected_x0020_Owner" ma:index="11" nillable="true" ma:displayName="Selected Owner" ma:internalName="Selected_x0020_Owner">
      <xsd:simpleType>
        <xsd:restriction base="dms:Text">
          <xsd:maxLength value="255"/>
        </xsd:restriction>
      </xsd:simpleType>
    </xsd:element>
    <xsd:element name="Document_x0020_Description" ma:index="12" nillable="true" ma:displayName="Document Description" ma:internalName="Document_x0020_Description">
      <xsd:simpleType>
        <xsd:restriction base="dms:Note"/>
      </xsd:simpleType>
    </xsd:element>
    <xsd:element name="Identifier" ma:index="13" nillable="true" ma:displayName="Identifier" ma:internalName="Identifier">
      <xsd:simpleType>
        <xsd:restriction base="dms:Text">
          <xsd:maxLength value="255"/>
        </xsd:restriction>
      </xsd:simpleType>
    </xsd:element>
    <xsd:element name="Selected_x0020_Language" ma:index="14" nillable="true" ma:displayName="Selected Language" ma:internalName="Selected_x0020_Language">
      <xsd:simpleType>
        <xsd:restriction base="dms:Text">
          <xsd:maxLength value="255"/>
        </xsd:restriction>
      </xsd:simpleType>
    </xsd:element>
    <xsd:element name="Selected_x0020_Coverage" ma:index="15" nillable="true" ma:displayName="Selected Coverage" ma:internalName="Selected_x0020_Coverage">
      <xsd:simpleType>
        <xsd:restriction base="dms:Text">
          <xsd:maxLength value="255"/>
        </xsd:restriction>
      </xsd:simpleType>
    </xsd:element>
    <xsd:element name="Model" ma:index="17" nillable="true" ma:displayName="Model Name" ma:default="" ma:internalName="Model">
      <xsd:simpleType>
        <xsd:restriction base="dms:Text">
          <xsd:maxLength value="255"/>
        </xsd:restriction>
      </xsd:simpleType>
    </xsd:element>
    <xsd:element name="Selected_x0020_Business_x0020_Unit" ma:index="18" nillable="true" ma:displayName="Selected Business Unit" ma:internalName="Selected_x0020_Business_x0020_Unit">
      <xsd:simpleType>
        <xsd:restriction base="dms:Text">
          <xsd:maxLength value="255"/>
        </xsd:restriction>
      </xsd:simpleType>
    </xsd:element>
    <xsd:element name="Selected_x0020_Geographic_x0020_Location" ma:index="19" nillable="true" ma:displayName="Selected Geographic Location" ma:internalName="Selected_x0020_Geographic_x0020_Location">
      <xsd:simpleType>
        <xsd:restriction base="dms:Text">
          <xsd:maxLength value="255"/>
        </xsd:restriction>
      </xsd:simpleType>
    </xsd:element>
    <xsd:element name="Selected_x0020_Type" ma:index="20" nillable="true" ma:displayName="Selected Type" ma:default="Bus" ma:internalName="Selected_x0020_Type">
      <xsd:complexType>
        <xsd:complexContent>
          <xsd:extension base="dms:MultiChoice">
            <xsd:sequence>
              <xsd:element name="Value" maxOccurs="unbounded" minOccurs="0" nillable="true">
                <xsd:simpleType>
                  <xsd:restriction base="dms:Choice">
                    <xsd:enumeration value="Bus"/>
                    <xsd:enumeration value="Container - genset"/>
                    <xsd:enumeration value="Conatiner - reefer"/>
                    <xsd:enumeration value="Rail"/>
                    <xsd:enumeration value="Vehicle Powered Truck"/>
                    <xsd:enumeration value="Self Powered Truck"/>
                    <xsd:enumeration value="Total Kare"/>
                    <xsd:enumeration value="Trailer"/>
                  </xsd:restriction>
                </xsd:simpleType>
              </xsd:element>
            </xsd:sequence>
          </xsd:extension>
        </xsd:complexContent>
      </xsd:complexType>
    </xsd:element>
    <xsd:element name="Collection_x0020_Type" ma:index="22" nillable="true" ma:displayName="Collection Type" ma:internalName="Collection_x0020_Type">
      <xsd:simpleType>
        <xsd:restriction base="dms:Text">
          <xsd:maxLength value="255"/>
        </xsd:restriction>
      </xsd:simpleType>
    </xsd:element>
    <xsd:element name="Collection_x0020_Number" ma:index="23" nillable="true" ma:displayName="Collection Number" ma:internalName="Collection_x0020_Number">
      <xsd:simpleType>
        <xsd:restriction base="dms:Text">
          <xsd:maxLength value="255"/>
        </xsd:restriction>
      </xsd:simpleType>
    </xsd:element>
  </xsd:schema>
  <xsd:schema xmlns:xsd="http://www.w3.org/2001/XMLSchema" xmlns:dms="http://schemas.microsoft.com/office/2006/documentManagement/types" targetNamespace="http://schemas.microsoft.com/sharepoint/v3/fields" elementFormDefault="qualified">
    <xsd:import namespace="http://schemas.microsoft.com/office/2006/documentManagement/types"/>
    <xsd:element name="_Source" ma:index="21" nillable="true" ma:displayName="Source" ma:description="References to resources from which this resource was derived" ma:internalName="_Source">
      <xsd:simpleType>
        <xsd:restriction base="dms:Note"/>
      </xsd:simpleType>
    </xsd:element>
    <xsd:element name="_Format" ma:index="24" nillable="true" ma:displayName="Format" ma:description="Media-type, file format or dimensions" ma:internalName="_Format">
      <xsd:simpleType>
        <xsd:restriction base="dms:Text"/>
      </xsd:simpleType>
    </xsd:element>
  </xsd:schema>
  <xsd:schema xmlns:xsd="http://www.w3.org/2001/XMLSchema" xmlns:dms="http://schemas.microsoft.com/office/2006/documentManagement/types" targetNamespace="1948f2df-e3dc-49ff-bcbb-da6fb5267aa4" elementFormDefault="qualified">
    <xsd:import namespace="http://schemas.microsoft.com/office/2006/documentManagement/types"/>
    <xsd:element name="Revision_x0020_Date" ma:index="25" nillable="true" ma:displayName="Revision Date" ma:default="" ma:format="DateTime" ma:internalName="Revision_x0020_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16"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61D4E973-7D9F-4B3B-80EA-B864190ADEF0}">
  <ds:schemaRefs>
    <ds:schemaRef ds:uri="http://purl.org/dc/elements/1.1/"/>
    <ds:schemaRef ds:uri="http://schemas.microsoft.com/office/2006/documentManagement/types"/>
    <ds:schemaRef ds:uri="http://schemas.microsoft.com/office/2006/metadata/properties"/>
    <ds:schemaRef ds:uri="http://www.w3.org/XML/1998/namespace"/>
    <ds:schemaRef ds:uri="http://schemas.openxmlformats.org/package/2006/metadata/core-properties"/>
    <ds:schemaRef ds:uri="fe2fafe7-4ffc-48b4-93bc-676d68850a74"/>
    <ds:schemaRef ds:uri="http://purl.org/dc/terms/"/>
    <ds:schemaRef ds:uri="http://schemas.microsoft.com/sharepoint/v3/fields"/>
    <ds:schemaRef ds:uri="1948f2df-e3dc-49ff-bcbb-da6fb5267aa4"/>
    <ds:schemaRef ds:uri="http://purl.org/dc/dcmitype/"/>
  </ds:schemaRefs>
</ds:datastoreItem>
</file>

<file path=customXml/itemProps2.xml><?xml version="1.0" encoding="utf-8"?>
<ds:datastoreItem xmlns:ds="http://schemas.openxmlformats.org/officeDocument/2006/customXml" ds:itemID="{D3C4B07C-BD52-41B5-BD85-305B2972C072}">
  <ds:schemaRefs>
    <ds:schemaRef ds:uri="http://schemas.microsoft.com/sharepoint/v3/contenttype/forms"/>
  </ds:schemaRefs>
</ds:datastoreItem>
</file>

<file path=customXml/itemProps3.xml><?xml version="1.0" encoding="utf-8"?>
<ds:datastoreItem xmlns:ds="http://schemas.openxmlformats.org/officeDocument/2006/customXml" ds:itemID="{2CD53F31-7208-4A49-BE9B-050176578A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e2fafe7-4ffc-48b4-93bc-676d68850a74"/>
    <ds:schemaRef ds:uri="http://schemas.microsoft.com/sharepoint/v3/fields"/>
    <ds:schemaRef ds:uri="1948f2df-e3dc-49ff-bcbb-da6fb5267aa4"/>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otalTime>10397</TotalTime>
  <Words>881</Words>
  <Application>Microsoft Office PowerPoint</Application>
  <PresentationFormat>Widescreen</PresentationFormat>
  <Paragraphs>174</Paragraphs>
  <Slides>20</Slides>
  <Notes>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20</vt:i4>
      </vt:variant>
    </vt:vector>
  </HeadingPairs>
  <TitlesOfParts>
    <vt:vector size="30" baseType="lpstr">
      <vt:lpstr>ＭＳ Ｐゴシック</vt:lpstr>
      <vt:lpstr>Arial</vt:lpstr>
      <vt:lpstr>Calibri</vt:lpstr>
      <vt:lpstr>Century Gothic</vt:lpstr>
      <vt:lpstr>Courier New</vt:lpstr>
      <vt:lpstr>Times New Roman</vt:lpstr>
      <vt:lpstr>Wingdings</vt:lpstr>
      <vt:lpstr>ヒラギノ角ゴ Pro W3</vt:lpstr>
      <vt:lpstr>00 UPDATES INFO</vt:lpstr>
      <vt:lpstr>00 USER INTRO TEMPLATE</vt:lpstr>
      <vt:lpstr>PowerPoint Presentation</vt:lpstr>
      <vt:lpstr>Table of Contents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single-temperature models specifications</vt:lpstr>
      <vt:lpstr>MULTI-TEMPERATURE models specifications</vt:lpstr>
      <vt:lpstr>MULTI-TEMPERATURE models specifications</vt:lpstr>
      <vt:lpstr>DIMENSIONS (mm)</vt:lpstr>
      <vt:lpstr>WEIGHTS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Nicolas Van Cauwenberge</dc:creator>
  <cp:lastModifiedBy>Muhammad</cp:lastModifiedBy>
  <cp:revision>1019</cp:revision>
  <dcterms:created xsi:type="dcterms:W3CDTF">2015-01-13T12:29:18Z</dcterms:created>
  <dcterms:modified xsi:type="dcterms:W3CDTF">2025-05-21T18:05:27Z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0x010100DC5BCE098E77F24A93B65B304028A01800B9B6FFD1AE91F841AEEE51DA77C24574</vt:lpwstr>
  </property>
  <property fmtid="{D5CDD505-2E9C-101B-9397-08002B2CF9AE}" pid="3" name="Order">
    <vt:r8>300</vt:r8>
  </property>
</Properties>
</file>