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04" r:id="rId2"/>
    <p:sldId id="292" r:id="rId3"/>
    <p:sldId id="262" r:id="rId4"/>
    <p:sldId id="353" r:id="rId5"/>
    <p:sldId id="354" r:id="rId6"/>
    <p:sldId id="355" r:id="rId7"/>
    <p:sldId id="346" r:id="rId8"/>
    <p:sldId id="356" r:id="rId9"/>
    <p:sldId id="358" r:id="rId10"/>
    <p:sldId id="359" r:id="rId11"/>
    <p:sldId id="360" r:id="rId12"/>
    <p:sldId id="349" r:id="rId13"/>
    <p:sldId id="361" r:id="rId14"/>
    <p:sldId id="311" r:id="rId15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562" userDrawn="1">
          <p15:clr>
            <a:srgbClr val="A4A3A4"/>
          </p15:clr>
        </p15:guide>
        <p15:guide id="2" pos="63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F7E2D9-539D-4523-09CF-EB364FB1DD77}" name="Anne-Mie Callens" initials="AMC" userId="S::annemie.callens@owesome.eu::4c985eab-4547-4fe1-8fb9-bd5d0ec44d8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325"/>
    <a:srgbClr val="0098D7"/>
    <a:srgbClr val="1F2426"/>
    <a:srgbClr val="030303"/>
    <a:srgbClr val="5FE06E"/>
    <a:srgbClr val="7F7F7F"/>
    <a:srgbClr val="9299A0"/>
    <a:srgbClr val="8A9097"/>
    <a:srgbClr val="282827"/>
    <a:srgbClr val="003D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392" autoAdjust="0"/>
    <p:restoredTop sz="96966"/>
  </p:normalViewPr>
  <p:slideViewPr>
    <p:cSldViewPr>
      <p:cViewPr varScale="1">
        <p:scale>
          <a:sx n="47" d="100"/>
          <a:sy n="47" d="100"/>
        </p:scale>
        <p:origin x="580" y="6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8" d="100"/>
          <a:sy n="78" d="100"/>
        </p:scale>
        <p:origin x="272" y="192"/>
      </p:cViewPr>
      <p:guideLst>
        <p:guide orient="horz" pos="3562"/>
        <p:guide pos="63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7E8A9-A242-4471-BB2E-F5DA8DC31A38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11422-546E-4A7E-903B-B122FDAA9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02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11422-546E-4A7E-903B-B122FDAA9A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49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Our dedication to your fleet’s success extends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far beyond your refrigeration unit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. For every outcome you’re pursuing, we offer an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extensive portfolio of smart services and solutions with a digital-first approach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. From uptime and sustainability to savings and control, we can offer you a customized solution to enhance the performance of your refrigeration unit. In other words, we help you to Max Your Cool.</a:t>
            </a:r>
            <a:endParaRPr lang="nl-NL" b="0" dirty="0"/>
          </a:p>
          <a:p>
            <a:endParaRPr lang="nl-NL" dirty="0"/>
          </a:p>
          <a:p>
            <a:r>
              <a:rPr lang="nl-NL" b="1" dirty="0"/>
              <a:t>Digital first approach:</a:t>
            </a:r>
            <a:br>
              <a:rPr lang="nl-NL" dirty="0"/>
            </a:b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Responding swiftly and making data-driven decisions is crucial in today's integrated cold chain. With better-connected units, vehicles, and workshops, you will enhance both visibility and remote control capabilities through the power of data. From wireless systems to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industry-leading telematics and user-friendly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dashboards: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Thermo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 King puts digital on top, and smarter operations at your fingertips.</a:t>
            </a:r>
            <a:endParaRPr lang="en-US" b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11422-546E-4A7E-903B-B122FDAA9A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7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B93F4-963E-F618-B5B6-1087ED111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EEE3C79-3717-3C65-398D-0B42F9C6C4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9F783CD-4728-7922-472D-E4B6CCBD0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Our dedication to your fleet’s success extends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far beyond your refrigeration unit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. For every outcome you’re pursuing, we offer an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extensive portfolio of smart services and solutions with a digital-first approach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. From uptime and sustainability to savings and control, we can offer you a customized solution to enhance the performance of your refrigeration unit. In other words, we help you to Max Your Cool.</a:t>
            </a:r>
            <a:endParaRPr lang="nl-NL" b="0" dirty="0"/>
          </a:p>
          <a:p>
            <a:endParaRPr lang="nl-NL" dirty="0"/>
          </a:p>
          <a:p>
            <a:r>
              <a:rPr lang="nl-NL" b="1" dirty="0"/>
              <a:t>Digital first approach:</a:t>
            </a:r>
            <a:br>
              <a:rPr lang="nl-NL" dirty="0"/>
            </a:b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Responding swiftly and making data-driven decisions is crucial in today's integrated cold chain. With better-connected units, vehicles, and workshops, you will enhance both visibility and remote control capabilities through the power of data. From wireless systems to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industry-leading telematics and user-friendly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dashboards: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Thermo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 King puts digital on top, and smarter operations at your fingertips.</a:t>
            </a:r>
            <a:endParaRPr lang="en-US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C7A04-D6A8-BD64-57AB-A6E0C01281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11422-546E-4A7E-903B-B122FDAA9A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97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CAE68-45B3-8331-71B0-F012EC398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932C6C6-B19B-78BD-5563-245276C58E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EE08CCB-FC92-3970-3A80-38E12489F4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Our dedication to your fleet’s success extends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far beyond your refrigeration unit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. For every outcome you’re pursuing, we offer an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extensive portfolio of smart services and solutions with a digital-first approach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. From uptime and sustainability to savings and control, we can offer you a customized solution to enhance the performance of your refrigeration unit. In other words, we help you to Max Your Cool.</a:t>
            </a:r>
            <a:endParaRPr lang="nl-NL" b="0" dirty="0"/>
          </a:p>
          <a:p>
            <a:endParaRPr lang="nl-NL" dirty="0"/>
          </a:p>
          <a:p>
            <a:r>
              <a:rPr lang="nl-NL" b="1" dirty="0"/>
              <a:t>Digital first approach:</a:t>
            </a:r>
            <a:br>
              <a:rPr lang="nl-NL" dirty="0"/>
            </a:b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Responding swiftly and making data-driven decisions is crucial in today's integrated cold chain. With better-connected units, vehicles, and workshops, you will enhance both visibility and remote control capabilities through the power of data. From wireless systems to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industry-leading telematics and user-friendly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dashboards: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Thermo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 King puts digital on top, and smarter operations at your fingertips.</a:t>
            </a:r>
            <a:endParaRPr lang="en-US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A78E433-800D-F590-2493-0C4932DB2A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11422-546E-4A7E-903B-B122FDAA9A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40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B5283-9EAF-0CFA-6D9E-3F1674613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B30AF0C-D3E6-C7C9-D8DD-020477A8A6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F33644A-FEBF-8F99-5A94-6AEFB2E83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Our dedication to your fleet’s success extends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far beyond your refrigeration unit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. For every outcome you’re pursuing, we offer an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extensive portfolio of smart services and solutions with a digital-first approach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. From uptime and sustainability to savings and control, we can offer you a customized solution to enhance the performance of your refrigeration unit. In other words, we help you to Max Your Cool.</a:t>
            </a:r>
            <a:endParaRPr lang="nl-NL" b="0" dirty="0"/>
          </a:p>
          <a:p>
            <a:endParaRPr lang="nl-NL" dirty="0"/>
          </a:p>
          <a:p>
            <a:r>
              <a:rPr lang="nl-NL" b="1" dirty="0"/>
              <a:t>Digital first approach:</a:t>
            </a:r>
            <a:br>
              <a:rPr lang="nl-NL" dirty="0"/>
            </a:b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Responding swiftly and making data-driven decisions is crucial in today's integrated cold chain. With better-connected units, vehicles, and workshops, you will enhance both visibility and remote control capabilities through the power of data. From wireless systems to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industry-leading telematics and user-friendly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dashboards: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Thermo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 King puts digital on top, and smarter operations at your fingertips.</a:t>
            </a:r>
            <a:endParaRPr lang="en-US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45A530-9490-C52F-C8F8-DD606149CE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11422-546E-4A7E-903B-B122FDAA9A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36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B5283-9EAF-0CFA-6D9E-3F1674613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B30AF0C-D3E6-C7C9-D8DD-020477A8A6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F33644A-FEBF-8F99-5A94-6AEFB2E83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Our dedication to your fleet’s success extends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far beyond your refrigeration unit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. For every outcome you’re pursuing, we offer an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extensive portfolio of smart services and solutions with a digital-first approach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. From uptime and sustainability to savings and control, we can offer you a customized solution to enhance the performance of your refrigeration unit. In other words, we help you to Max Your Cool.</a:t>
            </a:r>
            <a:endParaRPr lang="nl-NL" b="0" dirty="0"/>
          </a:p>
          <a:p>
            <a:endParaRPr lang="nl-NL" dirty="0"/>
          </a:p>
          <a:p>
            <a:r>
              <a:rPr lang="nl-NL" b="1" dirty="0"/>
              <a:t>Digital first approach:</a:t>
            </a:r>
            <a:br>
              <a:rPr lang="nl-NL" dirty="0"/>
            </a:b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Responding swiftly and making data-driven decisions is crucial in today's integrated cold chain. With better-connected units, vehicles, and workshops, you will enhance both visibility and remote control capabilities through the power of data. From wireless systems to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industry-leading telematics and user-friendly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dashboards: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Thermo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 King puts digital on top, and smarter operations at your fingertips.</a:t>
            </a:r>
            <a:endParaRPr lang="en-US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45A530-9490-C52F-C8F8-DD606149CE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11422-546E-4A7E-903B-B122FDAA9A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20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7DC3F-1CEA-B267-DE3B-1FFE255BA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D475755-3F5E-C22E-2A19-D2D66D6C82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4EE7A51-8A04-8AEE-B7CE-32855692D7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Our dedication to your fleet’s success extends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far beyond your refrigeration unit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. For every outcome you’re pursuing, we offer an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extensive portfolio of smart services and solutions with a digital-first approach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. From uptime and sustainability to savings and control, we can offer you a customized solution to enhance the performance of your refrigeration unit. In other words, we help you to Max Your Cool.</a:t>
            </a:r>
            <a:endParaRPr lang="nl-NL" b="0" dirty="0"/>
          </a:p>
          <a:p>
            <a:endParaRPr lang="nl-NL" dirty="0"/>
          </a:p>
          <a:p>
            <a:r>
              <a:rPr lang="nl-NL" b="1" dirty="0"/>
              <a:t>Digital first approach:</a:t>
            </a:r>
            <a:br>
              <a:rPr lang="nl-NL" dirty="0"/>
            </a:b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Responding swiftly and making data-driven decisions is crucial in today's integrated cold chain. With better-connected units, vehicles, and workshops, you will enhance both visibility and remote control capabilities through the power of data. From wireless systems to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industry-leading telematics and user-friendly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dashboards: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Thermo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 King puts digital on top, and smarter operations at your fingertips.</a:t>
            </a:r>
            <a:endParaRPr lang="en-US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8C4478E-7BFC-E245-FECF-D8BBBD0A4C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11422-546E-4A7E-903B-B122FDAA9A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3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2E187-B833-645E-9B8B-FBBD54FCD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760E9CC-5218-E720-9120-FFB24EBF11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85E166F-74CD-0F84-698A-D2C4B34242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Our dedication to your fleet’s success extends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far beyond your refrigeration unit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. For every outcome you’re pursuing, we offer an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extensive portfolio of smart services and solutions with a digital-first approach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. From uptime and sustainability to savings and control, we can offer you a customized solution to enhance the performance of your refrigeration unit. In other words, we help you to Max Your Cool.</a:t>
            </a:r>
            <a:endParaRPr lang="nl-NL" b="0" dirty="0"/>
          </a:p>
          <a:p>
            <a:endParaRPr lang="nl-NL" dirty="0"/>
          </a:p>
          <a:p>
            <a:r>
              <a:rPr lang="nl-NL" b="1" dirty="0"/>
              <a:t>Digital first approach:</a:t>
            </a:r>
            <a:br>
              <a:rPr lang="nl-NL" dirty="0"/>
            </a:b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Responding swiftly and making data-driven decisions is crucial in today's integrated cold chain. With better-connected units, vehicles, and workshops, you will enhance both visibility and remote control capabilities through the power of data. From wireless systems to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industry-leading telematics and user-friendly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dashboards: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Thermo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 King puts digital on top, and smarter operations at your fingertips.</a:t>
            </a:r>
            <a:endParaRPr lang="en-US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7B39308-746F-C9C0-69E7-C51C26AB25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11422-546E-4A7E-903B-B122FDAA9A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2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DC0DE-AEB7-D714-D3C8-7C2451E6B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7F24B22-EA60-B388-DA12-91E0A75C2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8D5CB62-E1D7-F59F-7502-A7CFC70F4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Our dedication to your fleet’s success extends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far beyond your refrigeration unit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. For every outcome you’re pursuing, we offer an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extensive portfolio of smart services and solutions with a digital-first approach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. From uptime and sustainability to savings and control, we can offer you a customized solution to enhance the performance of your refrigeration unit. In other words, we help you to Max Your Cool.</a:t>
            </a:r>
            <a:endParaRPr lang="nl-NL" b="0" dirty="0"/>
          </a:p>
          <a:p>
            <a:endParaRPr lang="nl-NL" dirty="0"/>
          </a:p>
          <a:p>
            <a:r>
              <a:rPr lang="nl-NL" b="1" dirty="0"/>
              <a:t>Digital first approach:</a:t>
            </a:r>
            <a:br>
              <a:rPr lang="nl-NL" dirty="0"/>
            </a:b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Responding swiftly and making data-driven decisions is crucial in today's integrated cold chain. With better-connected units, vehicles, and workshops, you will enhance both visibility and remote control capabilities through the power of data. From wireless systems to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industry-leading telematics and user-friendly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dashboards: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Thermo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 King puts digital on top, and smarter operations at your fingertips.</a:t>
            </a:r>
            <a:endParaRPr lang="en-US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1EE49E1-65B6-7085-515B-731D51D52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11422-546E-4A7E-903B-B122FDAA9A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14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20">
            <a:extLst>
              <a:ext uri="{FF2B5EF4-FFF2-40B4-BE49-F238E27FC236}">
                <a16:creationId xmlns:a16="http://schemas.microsoft.com/office/drawing/2014/main" id="{0208567F-3F5D-5AFD-17F7-49E5A80EC052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950" y="11189674"/>
            <a:ext cx="20106000" cy="180000"/>
          </a:xfrm>
          <a:custGeom>
            <a:avLst/>
            <a:gdLst>
              <a:gd name="connsiteX0" fmla="*/ 0 w 925292"/>
              <a:gd name="connsiteY0" fmla="*/ 0 h 96219"/>
              <a:gd name="connsiteX1" fmla="*/ 925292 w 925292"/>
              <a:gd name="connsiteY1" fmla="*/ 0 h 96219"/>
              <a:gd name="connsiteX2" fmla="*/ 925292 w 925292"/>
              <a:gd name="connsiteY2" fmla="*/ 96219 h 96219"/>
              <a:gd name="connsiteX3" fmla="*/ 0 w 925292"/>
              <a:gd name="connsiteY3" fmla="*/ 96219 h 9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292" h="96219">
                <a:moveTo>
                  <a:pt x="0" y="0"/>
                </a:moveTo>
                <a:lnTo>
                  <a:pt x="925292" y="0"/>
                </a:lnTo>
                <a:lnTo>
                  <a:pt x="925292" y="96219"/>
                </a:lnTo>
                <a:lnTo>
                  <a:pt x="0" y="96219"/>
                </a:lnTo>
                <a:close/>
              </a:path>
            </a:pathLst>
          </a:custGeom>
          <a:solidFill>
            <a:srgbClr val="009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7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22CB8F-E841-E88F-3EF1-07BDB33D83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© 2025 </a:t>
            </a:r>
            <a:r>
              <a:rPr lang="en-BE" kern="1200">
                <a:solidFill>
                  <a:srgbClr val="0098D7"/>
                </a:solidFill>
                <a:ea typeface="+mn-ea"/>
              </a:rPr>
              <a:t>I </a:t>
            </a:r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Thermo King Europe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subtitle - Line V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FDFC3EB-C9BF-C0C2-72DD-AB6FC948DF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51437" y="1934884"/>
            <a:ext cx="10052663" cy="8215591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8">
            <a:extLst>
              <a:ext uri="{FF2B5EF4-FFF2-40B4-BE49-F238E27FC236}">
                <a16:creationId xmlns:a16="http://schemas.microsoft.com/office/drawing/2014/main" id="{40CE63EE-5CF6-643E-4493-845172D1E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00" y="1966225"/>
            <a:ext cx="8510650" cy="66172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 i="0">
                <a:solidFill>
                  <a:srgbClr val="151718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reeform: Shape 20">
            <a:extLst>
              <a:ext uri="{FF2B5EF4-FFF2-40B4-BE49-F238E27FC236}">
                <a16:creationId xmlns:a16="http://schemas.microsoft.com/office/drawing/2014/main" id="{7F0DEB68-3775-A50C-9D96-A9099986CAF6}"/>
              </a:ext>
            </a:extLst>
          </p:cNvPr>
          <p:cNvSpPr>
            <a:spLocks/>
          </p:cNvSpPr>
          <p:nvPr userDrawn="1"/>
        </p:nvSpPr>
        <p:spPr>
          <a:xfrm rot="16200000" flipV="1">
            <a:off x="-5564674" y="5564675"/>
            <a:ext cx="11309349" cy="180000"/>
          </a:xfrm>
          <a:custGeom>
            <a:avLst/>
            <a:gdLst>
              <a:gd name="connsiteX0" fmla="*/ 0 w 925292"/>
              <a:gd name="connsiteY0" fmla="*/ 0 h 96219"/>
              <a:gd name="connsiteX1" fmla="*/ 925292 w 925292"/>
              <a:gd name="connsiteY1" fmla="*/ 0 h 96219"/>
              <a:gd name="connsiteX2" fmla="*/ 925292 w 925292"/>
              <a:gd name="connsiteY2" fmla="*/ 96219 h 96219"/>
              <a:gd name="connsiteX3" fmla="*/ 0 w 925292"/>
              <a:gd name="connsiteY3" fmla="*/ 96219 h 9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292" h="96219">
                <a:moveTo>
                  <a:pt x="0" y="0"/>
                </a:moveTo>
                <a:lnTo>
                  <a:pt x="925292" y="0"/>
                </a:lnTo>
                <a:lnTo>
                  <a:pt x="925292" y="96219"/>
                </a:lnTo>
                <a:lnTo>
                  <a:pt x="0" y="96219"/>
                </a:lnTo>
                <a:close/>
              </a:path>
            </a:pathLst>
          </a:custGeom>
          <a:solidFill>
            <a:srgbClr val="009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7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4E21B1C-E750-1CF3-D100-E38B1050A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8000" y="3841365"/>
            <a:ext cx="8510650" cy="2154436"/>
          </a:xfrm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914400" indent="-457200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371600" indent="-457200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828800" indent="-457200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286000" indent="-457200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DA7C81A-38FD-CE7F-D294-5358D307CF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85595" y="1212755"/>
            <a:ext cx="5925693" cy="215444"/>
          </a:xfrm>
        </p:spPr>
        <p:txBody>
          <a:bodyPr/>
          <a:lstStyle>
            <a:lvl1pPr algn="r">
              <a:defRPr sz="1400" spc="3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1C0B3E4-8CCC-B45A-6553-EF85E946FA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3534" y="568643"/>
            <a:ext cx="3391564" cy="64411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3F281-B93B-ADD1-1AB2-215A6A4D42E6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© 2025 </a:t>
            </a:r>
            <a:r>
              <a:rPr lang="en-BE" kern="1200">
                <a:solidFill>
                  <a:srgbClr val="0098D7"/>
                </a:solidFill>
                <a:ea typeface="+mn-ea"/>
              </a:rPr>
              <a:t>I </a:t>
            </a:r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Thermo King Europe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74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rgbClr val="1E2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6B3C100-F9D0-AFF0-1887-CCF3F5FF45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104100" cy="11190288"/>
          </a:xfrm>
          <a:solidFill>
            <a:srgbClr val="1E2325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59350" y="4827849"/>
            <a:ext cx="10185400" cy="11563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defRPr sz="5400" b="1" i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3BC1B8F-8B42-7922-0175-401584966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400" y="625475"/>
            <a:ext cx="2911342" cy="411705"/>
          </a:xfrm>
          <a:prstGeom prst="rect">
            <a:avLst/>
          </a:prstGeom>
        </p:spPr>
      </p:pic>
      <p:sp>
        <p:nvSpPr>
          <p:cNvPr id="44" name="Freeform: Shape 20">
            <a:extLst>
              <a:ext uri="{FF2B5EF4-FFF2-40B4-BE49-F238E27FC236}">
                <a16:creationId xmlns:a16="http://schemas.microsoft.com/office/drawing/2014/main" id="{0936BD4E-C9FB-3B32-AB20-914C9A3C3545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950" y="11189674"/>
            <a:ext cx="20106000" cy="180000"/>
          </a:xfrm>
          <a:custGeom>
            <a:avLst/>
            <a:gdLst>
              <a:gd name="connsiteX0" fmla="*/ 0 w 925292"/>
              <a:gd name="connsiteY0" fmla="*/ 0 h 96219"/>
              <a:gd name="connsiteX1" fmla="*/ 925292 w 925292"/>
              <a:gd name="connsiteY1" fmla="*/ 0 h 96219"/>
              <a:gd name="connsiteX2" fmla="*/ 925292 w 925292"/>
              <a:gd name="connsiteY2" fmla="*/ 96219 h 96219"/>
              <a:gd name="connsiteX3" fmla="*/ 0 w 925292"/>
              <a:gd name="connsiteY3" fmla="*/ 96219 h 9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292" h="96219">
                <a:moveTo>
                  <a:pt x="0" y="0"/>
                </a:moveTo>
                <a:lnTo>
                  <a:pt x="925292" y="0"/>
                </a:lnTo>
                <a:lnTo>
                  <a:pt x="925292" y="96219"/>
                </a:lnTo>
                <a:lnTo>
                  <a:pt x="0" y="96219"/>
                </a:lnTo>
                <a:close/>
              </a:path>
            </a:pathLst>
          </a:custGeom>
          <a:solidFill>
            <a:srgbClr val="009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7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540EE46C-4FEA-4692-92EC-B4793D2A9E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517382" y="1212755"/>
            <a:ext cx="5925693" cy="215444"/>
          </a:xfrm>
        </p:spPr>
        <p:txBody>
          <a:bodyPr/>
          <a:lstStyle>
            <a:lvl1pPr algn="r">
              <a:defRPr sz="14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A37865-95EC-759F-7341-F03D2DB9A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93534" y="568643"/>
            <a:ext cx="3391563" cy="6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62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6B3C100-F9D0-AFF0-1887-CCF3F5FF45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104100" cy="11190288"/>
          </a:xfrm>
          <a:solidFill>
            <a:srgbClr val="1E2325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59350" y="4827849"/>
            <a:ext cx="10185400" cy="11563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defRPr sz="5400" b="1" i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3BC1B8F-8B42-7922-0175-401584966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400" y="625475"/>
            <a:ext cx="2911342" cy="411705"/>
          </a:xfrm>
          <a:prstGeom prst="rect">
            <a:avLst/>
          </a:prstGeom>
        </p:spPr>
      </p:pic>
      <p:sp>
        <p:nvSpPr>
          <p:cNvPr id="44" name="Freeform: Shape 20">
            <a:extLst>
              <a:ext uri="{FF2B5EF4-FFF2-40B4-BE49-F238E27FC236}">
                <a16:creationId xmlns:a16="http://schemas.microsoft.com/office/drawing/2014/main" id="{0936BD4E-C9FB-3B32-AB20-914C9A3C3545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950" y="11189674"/>
            <a:ext cx="20106000" cy="180000"/>
          </a:xfrm>
          <a:custGeom>
            <a:avLst/>
            <a:gdLst>
              <a:gd name="connsiteX0" fmla="*/ 0 w 925292"/>
              <a:gd name="connsiteY0" fmla="*/ 0 h 96219"/>
              <a:gd name="connsiteX1" fmla="*/ 925292 w 925292"/>
              <a:gd name="connsiteY1" fmla="*/ 0 h 96219"/>
              <a:gd name="connsiteX2" fmla="*/ 925292 w 925292"/>
              <a:gd name="connsiteY2" fmla="*/ 96219 h 96219"/>
              <a:gd name="connsiteX3" fmla="*/ 0 w 925292"/>
              <a:gd name="connsiteY3" fmla="*/ 96219 h 9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292" h="96219">
                <a:moveTo>
                  <a:pt x="0" y="0"/>
                </a:moveTo>
                <a:lnTo>
                  <a:pt x="925292" y="0"/>
                </a:lnTo>
                <a:lnTo>
                  <a:pt x="925292" y="96219"/>
                </a:lnTo>
                <a:lnTo>
                  <a:pt x="0" y="96219"/>
                </a:lnTo>
                <a:close/>
              </a:path>
            </a:pathLst>
          </a:custGeom>
          <a:solidFill>
            <a:srgbClr val="009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7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3F30DD4-10E4-9693-D240-6E070D66377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517382" y="1212755"/>
            <a:ext cx="5925693" cy="215444"/>
          </a:xfrm>
        </p:spPr>
        <p:txBody>
          <a:bodyPr/>
          <a:lstStyle>
            <a:lvl1pPr algn="r">
              <a:defRPr sz="14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DC75EC-9AC4-DE4B-8DBF-BD05A93A4E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93534" y="568643"/>
            <a:ext cx="3391563" cy="6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69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C - comple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20">
            <a:extLst>
              <a:ext uri="{FF2B5EF4-FFF2-40B4-BE49-F238E27FC236}">
                <a16:creationId xmlns:a16="http://schemas.microsoft.com/office/drawing/2014/main" id="{93B7A03A-3B78-2029-14A6-33814D4B8826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950" y="5386"/>
            <a:ext cx="20106000" cy="11369674"/>
          </a:xfrm>
          <a:custGeom>
            <a:avLst/>
            <a:gdLst>
              <a:gd name="connsiteX0" fmla="*/ 0 w 925292"/>
              <a:gd name="connsiteY0" fmla="*/ 0 h 96219"/>
              <a:gd name="connsiteX1" fmla="*/ 925292 w 925292"/>
              <a:gd name="connsiteY1" fmla="*/ 0 h 96219"/>
              <a:gd name="connsiteX2" fmla="*/ 925292 w 925292"/>
              <a:gd name="connsiteY2" fmla="*/ 96219 h 96219"/>
              <a:gd name="connsiteX3" fmla="*/ 0 w 925292"/>
              <a:gd name="connsiteY3" fmla="*/ 96219 h 9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292" h="96219">
                <a:moveTo>
                  <a:pt x="0" y="0"/>
                </a:moveTo>
                <a:lnTo>
                  <a:pt x="925292" y="0"/>
                </a:lnTo>
                <a:lnTo>
                  <a:pt x="925292" y="96219"/>
                </a:lnTo>
                <a:lnTo>
                  <a:pt x="0" y="96219"/>
                </a:lnTo>
                <a:close/>
              </a:path>
            </a:pathLst>
          </a:custGeom>
          <a:solidFill>
            <a:srgbClr val="009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7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87E22EF-1ABD-E3F4-7403-BE4DEAFFE0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0650" y="4320000"/>
            <a:ext cx="14554200" cy="738664"/>
          </a:xfrm>
        </p:spPr>
        <p:txBody>
          <a:bodyPr/>
          <a:lstStyle>
            <a:lvl1pPr marL="685800" indent="-685800">
              <a:buClr>
                <a:schemeClr val="bg1"/>
              </a:buClr>
              <a:buFont typeface="System Font Regular"/>
              <a:buChar char="—"/>
              <a:defRPr sz="4800" b="1">
                <a:solidFill>
                  <a:schemeClr val="bg1"/>
                </a:solidFill>
                <a:latin typeface="+mn-lt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16706193-CFD6-D98F-C474-D6E567859A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2649" y="5336367"/>
            <a:ext cx="6323795" cy="2505045"/>
          </a:xfrm>
        </p:spPr>
        <p:txBody>
          <a:bodyPr/>
          <a:lstStyle>
            <a:lvl1pPr>
              <a:lnSpc>
                <a:spcPct val="150000"/>
              </a:lnSpc>
              <a:defRPr sz="2800" b="0">
                <a:solidFill>
                  <a:schemeClr val="bg1"/>
                </a:solidFill>
                <a:latin typeface="+mn-lt"/>
              </a:defRPr>
            </a:lvl1pPr>
            <a:lvl2pPr algn="l">
              <a:lnSpc>
                <a:spcPct val="150000"/>
              </a:lnSpc>
              <a:defRPr sz="2800" b="0">
                <a:solidFill>
                  <a:schemeClr val="bg1"/>
                </a:solidFill>
              </a:defRPr>
            </a:lvl2pPr>
            <a:lvl3pPr algn="l">
              <a:lnSpc>
                <a:spcPct val="150000"/>
              </a:lnSpc>
              <a:defRPr sz="2800" b="0">
                <a:solidFill>
                  <a:schemeClr val="bg1"/>
                </a:solidFill>
              </a:defRPr>
            </a:lvl3pPr>
            <a:lvl4pPr algn="l">
              <a:lnSpc>
                <a:spcPct val="150000"/>
              </a:lnSpc>
              <a:defRPr sz="2800" b="0">
                <a:solidFill>
                  <a:schemeClr val="bg1"/>
                </a:solidFill>
              </a:defRPr>
            </a:lvl4pPr>
            <a:lvl5pPr algn="l">
              <a:defRPr sz="2800"/>
            </a:lvl5pPr>
          </a:lstStyle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A31E88-DEF8-D8B5-4698-192A687BBF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400" y="625475"/>
            <a:ext cx="2911342" cy="4117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B6E9EE-9EBD-BF8C-69A4-D585A16F17B4}"/>
              </a:ext>
            </a:extLst>
          </p:cNvPr>
          <p:cNvSpPr/>
          <p:nvPr userDrawn="1"/>
        </p:nvSpPr>
        <p:spPr>
          <a:xfrm>
            <a:off x="16396754" y="951414"/>
            <a:ext cx="261744" cy="118415"/>
          </a:xfrm>
          <a:prstGeom prst="rect">
            <a:avLst/>
          </a:prstGeom>
          <a:solidFill>
            <a:srgbClr val="0098D7"/>
          </a:solidFill>
          <a:ln>
            <a:solidFill>
              <a:srgbClr val="0098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9C4914-41CF-488E-F55F-BA213A7EC7B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517382" y="1212755"/>
            <a:ext cx="5925693" cy="215444"/>
          </a:xfrm>
        </p:spPr>
        <p:txBody>
          <a:bodyPr/>
          <a:lstStyle>
            <a:lvl1pPr algn="r">
              <a:defRPr sz="14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3B0A31-4797-3447-B52C-7CB1876D3D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93534" y="568643"/>
            <a:ext cx="3391563" cy="6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51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truck driving on a road&#10;&#10;Description automatically generated">
            <a:extLst>
              <a:ext uri="{FF2B5EF4-FFF2-40B4-BE49-F238E27FC236}">
                <a16:creationId xmlns:a16="http://schemas.microsoft.com/office/drawing/2014/main" id="{D203053D-820F-B103-0455-8BBC23292C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05" y="0"/>
            <a:ext cx="20104100" cy="111896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5A2499-B7B5-2CC0-7839-AD3877BAFA4A}"/>
              </a:ext>
            </a:extLst>
          </p:cNvPr>
          <p:cNvSpPr/>
          <p:nvPr userDrawn="1"/>
        </p:nvSpPr>
        <p:spPr>
          <a:xfrm>
            <a:off x="-950" y="1"/>
            <a:ext cx="20119155" cy="11189674"/>
          </a:xfrm>
          <a:prstGeom prst="rect">
            <a:avLst/>
          </a:prstGeom>
          <a:solidFill>
            <a:schemeClr val="tx1">
              <a:lumMod val="85000"/>
              <a:lumOff val="15000"/>
              <a:alpha val="348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F630CE-05C1-1E09-BD80-B14A530B9559}"/>
              </a:ext>
            </a:extLst>
          </p:cNvPr>
          <p:cNvGrpSpPr/>
          <p:nvPr userDrawn="1"/>
        </p:nvGrpSpPr>
        <p:grpSpPr>
          <a:xfrm>
            <a:off x="7227145" y="5397193"/>
            <a:ext cx="5650281" cy="514350"/>
            <a:chOff x="7227145" y="5397193"/>
            <a:chExt cx="5650281" cy="514350"/>
          </a:xfrm>
        </p:grpSpPr>
        <p:grpSp>
          <p:nvGrpSpPr>
            <p:cNvPr id="3" name="object 4">
              <a:extLst>
                <a:ext uri="{FF2B5EF4-FFF2-40B4-BE49-F238E27FC236}">
                  <a16:creationId xmlns:a16="http://schemas.microsoft.com/office/drawing/2014/main" id="{8368D606-78A7-1F72-DCE0-128C065C3E7C}"/>
                </a:ext>
              </a:extLst>
            </p:cNvPr>
            <p:cNvGrpSpPr/>
            <p:nvPr/>
          </p:nvGrpSpPr>
          <p:grpSpPr>
            <a:xfrm>
              <a:off x="7227145" y="5397193"/>
              <a:ext cx="570230" cy="514350"/>
              <a:chOff x="7227145" y="5397193"/>
              <a:chExt cx="570230" cy="514350"/>
            </a:xfrm>
          </p:grpSpPr>
          <p:sp>
            <p:nvSpPr>
              <p:cNvPr id="9" name="object 5">
                <a:extLst>
                  <a:ext uri="{FF2B5EF4-FFF2-40B4-BE49-F238E27FC236}">
                    <a16:creationId xmlns:a16="http://schemas.microsoft.com/office/drawing/2014/main" id="{57D443D0-D5CF-0CA0-1C15-585F8CBBF36B}"/>
                  </a:ext>
                </a:extLst>
              </p:cNvPr>
              <p:cNvSpPr/>
              <p:nvPr/>
            </p:nvSpPr>
            <p:spPr>
              <a:xfrm>
                <a:off x="7234485" y="5404533"/>
                <a:ext cx="524510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524509" h="466725">
                    <a:moveTo>
                      <a:pt x="524455" y="0"/>
                    </a:moveTo>
                    <a:lnTo>
                      <a:pt x="488686" y="0"/>
                    </a:lnTo>
                    <a:lnTo>
                      <a:pt x="482178" y="12166"/>
                    </a:lnTo>
                    <a:lnTo>
                      <a:pt x="472930" y="21076"/>
                    </a:lnTo>
                    <a:lnTo>
                      <a:pt x="461284" y="26553"/>
                    </a:lnTo>
                    <a:lnTo>
                      <a:pt x="447577" y="28417"/>
                    </a:lnTo>
                    <a:lnTo>
                      <a:pt x="434000" y="26529"/>
                    </a:lnTo>
                    <a:lnTo>
                      <a:pt x="422500" y="21013"/>
                    </a:lnTo>
                    <a:lnTo>
                      <a:pt x="413363" y="12095"/>
                    </a:lnTo>
                    <a:lnTo>
                      <a:pt x="406877" y="0"/>
                    </a:lnTo>
                    <a:lnTo>
                      <a:pt x="365549" y="0"/>
                    </a:lnTo>
                    <a:lnTo>
                      <a:pt x="358944" y="12182"/>
                    </a:lnTo>
                    <a:lnTo>
                      <a:pt x="349656" y="21119"/>
                    </a:lnTo>
                    <a:lnTo>
                      <a:pt x="337993" y="26601"/>
                    </a:lnTo>
                    <a:lnTo>
                      <a:pt x="324262" y="28417"/>
                    </a:lnTo>
                    <a:lnTo>
                      <a:pt x="310652" y="26491"/>
                    </a:lnTo>
                    <a:lnTo>
                      <a:pt x="299127" y="20982"/>
                    </a:lnTo>
                    <a:lnTo>
                      <a:pt x="289965" y="12086"/>
                    </a:lnTo>
                    <a:lnTo>
                      <a:pt x="283446" y="0"/>
                    </a:lnTo>
                    <a:lnTo>
                      <a:pt x="238306" y="0"/>
                    </a:lnTo>
                    <a:lnTo>
                      <a:pt x="232046" y="12354"/>
                    </a:lnTo>
                    <a:lnTo>
                      <a:pt x="222774" y="21445"/>
                    </a:lnTo>
                    <a:lnTo>
                      <a:pt x="210999" y="26918"/>
                    </a:lnTo>
                    <a:lnTo>
                      <a:pt x="197229" y="28417"/>
                    </a:lnTo>
                    <a:lnTo>
                      <a:pt x="184398" y="26120"/>
                    </a:lnTo>
                    <a:lnTo>
                      <a:pt x="173664" y="20479"/>
                    </a:lnTo>
                    <a:lnTo>
                      <a:pt x="165294" y="11703"/>
                    </a:lnTo>
                    <a:lnTo>
                      <a:pt x="159555" y="0"/>
                    </a:lnTo>
                    <a:lnTo>
                      <a:pt x="116865" y="0"/>
                    </a:lnTo>
                    <a:lnTo>
                      <a:pt x="110537" y="12153"/>
                    </a:lnTo>
                    <a:lnTo>
                      <a:pt x="101426" y="21111"/>
                    </a:lnTo>
                    <a:lnTo>
                      <a:pt x="89895" y="26619"/>
                    </a:lnTo>
                    <a:lnTo>
                      <a:pt x="76311" y="28417"/>
                    </a:lnTo>
                    <a:lnTo>
                      <a:pt x="62926" y="26439"/>
                    </a:lnTo>
                    <a:lnTo>
                      <a:pt x="51608" y="20899"/>
                    </a:lnTo>
                    <a:lnTo>
                      <a:pt x="42689" y="12014"/>
                    </a:lnTo>
                    <a:lnTo>
                      <a:pt x="36501" y="0"/>
                    </a:lnTo>
                    <a:lnTo>
                      <a:pt x="0" y="0"/>
                    </a:lnTo>
                    <a:lnTo>
                      <a:pt x="0" y="436499"/>
                    </a:lnTo>
                    <a:lnTo>
                      <a:pt x="2264" y="447934"/>
                    </a:lnTo>
                    <a:lnTo>
                      <a:pt x="8460" y="457266"/>
                    </a:lnTo>
                    <a:lnTo>
                      <a:pt x="17696" y="463554"/>
                    </a:lnTo>
                    <a:lnTo>
                      <a:pt x="29077" y="465860"/>
                    </a:lnTo>
                    <a:lnTo>
                      <a:pt x="494895" y="466121"/>
                    </a:lnTo>
                    <a:lnTo>
                      <a:pt x="506357" y="463813"/>
                    </a:lnTo>
                    <a:lnTo>
                      <a:pt x="515757" y="457520"/>
                    </a:lnTo>
                    <a:lnTo>
                      <a:pt x="522117" y="448187"/>
                    </a:lnTo>
                    <a:lnTo>
                      <a:pt x="524455" y="436761"/>
                    </a:lnTo>
                    <a:lnTo>
                      <a:pt x="52445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6">
                <a:extLst>
                  <a:ext uri="{FF2B5EF4-FFF2-40B4-BE49-F238E27FC236}">
                    <a16:creationId xmlns:a16="http://schemas.microsoft.com/office/drawing/2014/main" id="{233541EF-7C74-61A5-A4A4-2AD2AE1A2049}"/>
                  </a:ext>
                </a:extLst>
              </p:cNvPr>
              <p:cNvSpPr/>
              <p:nvPr/>
            </p:nvSpPr>
            <p:spPr>
              <a:xfrm>
                <a:off x="7234485" y="5404533"/>
                <a:ext cx="524510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524509" h="466725">
                    <a:moveTo>
                      <a:pt x="524455" y="436761"/>
                    </a:moveTo>
                    <a:lnTo>
                      <a:pt x="522117" y="448187"/>
                    </a:lnTo>
                    <a:lnTo>
                      <a:pt x="515757" y="457520"/>
                    </a:lnTo>
                    <a:lnTo>
                      <a:pt x="506357" y="463813"/>
                    </a:lnTo>
                    <a:lnTo>
                      <a:pt x="494895" y="466121"/>
                    </a:lnTo>
                    <a:lnTo>
                      <a:pt x="29077" y="465860"/>
                    </a:lnTo>
                    <a:lnTo>
                      <a:pt x="17696" y="463554"/>
                    </a:lnTo>
                    <a:lnTo>
                      <a:pt x="8460" y="457266"/>
                    </a:lnTo>
                    <a:lnTo>
                      <a:pt x="2264" y="447934"/>
                    </a:lnTo>
                    <a:lnTo>
                      <a:pt x="0" y="436499"/>
                    </a:lnTo>
                    <a:lnTo>
                      <a:pt x="0" y="0"/>
                    </a:lnTo>
                    <a:lnTo>
                      <a:pt x="36501" y="0"/>
                    </a:lnTo>
                    <a:lnTo>
                      <a:pt x="42689" y="12014"/>
                    </a:lnTo>
                    <a:lnTo>
                      <a:pt x="51608" y="20899"/>
                    </a:lnTo>
                    <a:lnTo>
                      <a:pt x="62926" y="26439"/>
                    </a:lnTo>
                    <a:lnTo>
                      <a:pt x="76311" y="28417"/>
                    </a:lnTo>
                    <a:lnTo>
                      <a:pt x="89895" y="26619"/>
                    </a:lnTo>
                    <a:lnTo>
                      <a:pt x="101426" y="21111"/>
                    </a:lnTo>
                    <a:lnTo>
                      <a:pt x="110537" y="12153"/>
                    </a:lnTo>
                    <a:lnTo>
                      <a:pt x="116865" y="0"/>
                    </a:lnTo>
                    <a:lnTo>
                      <a:pt x="159555" y="0"/>
                    </a:lnTo>
                    <a:lnTo>
                      <a:pt x="165294" y="11703"/>
                    </a:lnTo>
                    <a:lnTo>
                      <a:pt x="173664" y="20479"/>
                    </a:lnTo>
                    <a:lnTo>
                      <a:pt x="184398" y="26120"/>
                    </a:lnTo>
                    <a:lnTo>
                      <a:pt x="197229" y="28417"/>
                    </a:lnTo>
                    <a:lnTo>
                      <a:pt x="210999" y="26918"/>
                    </a:lnTo>
                    <a:lnTo>
                      <a:pt x="222774" y="21445"/>
                    </a:lnTo>
                    <a:lnTo>
                      <a:pt x="232046" y="12354"/>
                    </a:lnTo>
                    <a:lnTo>
                      <a:pt x="238306" y="0"/>
                    </a:lnTo>
                    <a:lnTo>
                      <a:pt x="283446" y="0"/>
                    </a:lnTo>
                    <a:lnTo>
                      <a:pt x="289965" y="12086"/>
                    </a:lnTo>
                    <a:lnTo>
                      <a:pt x="299127" y="20982"/>
                    </a:lnTo>
                    <a:lnTo>
                      <a:pt x="310652" y="26491"/>
                    </a:lnTo>
                    <a:lnTo>
                      <a:pt x="324262" y="28417"/>
                    </a:lnTo>
                    <a:lnTo>
                      <a:pt x="337993" y="26601"/>
                    </a:lnTo>
                    <a:lnTo>
                      <a:pt x="349656" y="21119"/>
                    </a:lnTo>
                    <a:lnTo>
                      <a:pt x="358944" y="12182"/>
                    </a:lnTo>
                    <a:lnTo>
                      <a:pt x="365549" y="0"/>
                    </a:lnTo>
                    <a:lnTo>
                      <a:pt x="406877" y="0"/>
                    </a:lnTo>
                    <a:lnTo>
                      <a:pt x="413363" y="12095"/>
                    </a:lnTo>
                    <a:lnTo>
                      <a:pt x="422500" y="21013"/>
                    </a:lnTo>
                    <a:lnTo>
                      <a:pt x="434000" y="26529"/>
                    </a:lnTo>
                    <a:lnTo>
                      <a:pt x="447577" y="28417"/>
                    </a:lnTo>
                    <a:lnTo>
                      <a:pt x="461284" y="26553"/>
                    </a:lnTo>
                    <a:lnTo>
                      <a:pt x="472930" y="21076"/>
                    </a:lnTo>
                    <a:lnTo>
                      <a:pt x="482178" y="12166"/>
                    </a:lnTo>
                    <a:lnTo>
                      <a:pt x="488686" y="0"/>
                    </a:lnTo>
                    <a:lnTo>
                      <a:pt x="524455" y="0"/>
                    </a:lnTo>
                    <a:lnTo>
                      <a:pt x="524455" y="436761"/>
                    </a:lnTo>
                    <a:close/>
                  </a:path>
                </a:pathLst>
              </a:custGeom>
              <a:ln w="14680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7">
                <a:extLst>
                  <a:ext uri="{FF2B5EF4-FFF2-40B4-BE49-F238E27FC236}">
                    <a16:creationId xmlns:a16="http://schemas.microsoft.com/office/drawing/2014/main" id="{A490245D-2F28-977A-C010-2C4EF81C3695}"/>
                  </a:ext>
                </a:extLst>
              </p:cNvPr>
              <p:cNvSpPr/>
              <p:nvPr/>
            </p:nvSpPr>
            <p:spPr>
              <a:xfrm>
                <a:off x="7280737" y="5488485"/>
                <a:ext cx="43815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438150" h="321945">
                    <a:moveTo>
                      <a:pt x="288197" y="75819"/>
                    </a:moveTo>
                    <a:lnTo>
                      <a:pt x="145346" y="75819"/>
                    </a:lnTo>
                    <a:lnTo>
                      <a:pt x="150602" y="80730"/>
                    </a:lnTo>
                    <a:lnTo>
                      <a:pt x="150529" y="321780"/>
                    </a:lnTo>
                    <a:lnTo>
                      <a:pt x="284986" y="321780"/>
                    </a:lnTo>
                    <a:lnTo>
                      <a:pt x="284986" y="87033"/>
                    </a:lnTo>
                    <a:lnTo>
                      <a:pt x="283865" y="80939"/>
                    </a:lnTo>
                    <a:lnTo>
                      <a:pt x="288197" y="75819"/>
                    </a:lnTo>
                    <a:close/>
                  </a:path>
                  <a:path w="438150" h="321945">
                    <a:moveTo>
                      <a:pt x="437536" y="0"/>
                    </a:moveTo>
                    <a:lnTo>
                      <a:pt x="0" y="0"/>
                    </a:lnTo>
                    <a:lnTo>
                      <a:pt x="0" y="76510"/>
                    </a:lnTo>
                    <a:lnTo>
                      <a:pt x="138833" y="76510"/>
                    </a:lnTo>
                    <a:lnTo>
                      <a:pt x="145346" y="75819"/>
                    </a:lnTo>
                    <a:lnTo>
                      <a:pt x="288197" y="75819"/>
                    </a:lnTo>
                    <a:lnTo>
                      <a:pt x="288661" y="75275"/>
                    </a:lnTo>
                    <a:lnTo>
                      <a:pt x="437536" y="75275"/>
                    </a:lnTo>
                    <a:lnTo>
                      <a:pt x="437536" y="0"/>
                    </a:lnTo>
                    <a:close/>
                  </a:path>
                  <a:path w="438150" h="321945">
                    <a:moveTo>
                      <a:pt x="437536" y="75275"/>
                    </a:moveTo>
                    <a:lnTo>
                      <a:pt x="288661" y="75275"/>
                    </a:lnTo>
                    <a:lnTo>
                      <a:pt x="296168" y="76510"/>
                    </a:lnTo>
                    <a:lnTo>
                      <a:pt x="437536" y="76510"/>
                    </a:lnTo>
                    <a:lnTo>
                      <a:pt x="437536" y="75275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8">
                <a:extLst>
                  <a:ext uri="{FF2B5EF4-FFF2-40B4-BE49-F238E27FC236}">
                    <a16:creationId xmlns:a16="http://schemas.microsoft.com/office/drawing/2014/main" id="{FC9DECDB-456B-C07B-024A-55E476FF2717}"/>
                  </a:ext>
                </a:extLst>
              </p:cNvPr>
              <p:cNvSpPr/>
              <p:nvPr/>
            </p:nvSpPr>
            <p:spPr>
              <a:xfrm>
                <a:off x="7280745" y="5580182"/>
                <a:ext cx="141605" cy="229870"/>
              </a:xfrm>
              <a:custGeom>
                <a:avLst/>
                <a:gdLst/>
                <a:ahLst/>
                <a:cxnLst/>
                <a:rect l="l" t="t" r="r" b="b"/>
                <a:pathLst>
                  <a:path w="141604" h="229870">
                    <a:moveTo>
                      <a:pt x="141249" y="76200"/>
                    </a:moveTo>
                    <a:lnTo>
                      <a:pt x="114046" y="76200"/>
                    </a:lnTo>
                    <a:lnTo>
                      <a:pt x="114046" y="0"/>
                    </a:lnTo>
                    <a:lnTo>
                      <a:pt x="0" y="0"/>
                    </a:lnTo>
                    <a:lnTo>
                      <a:pt x="0" y="76200"/>
                    </a:lnTo>
                    <a:lnTo>
                      <a:pt x="0" y="153670"/>
                    </a:lnTo>
                    <a:lnTo>
                      <a:pt x="0" y="229870"/>
                    </a:lnTo>
                    <a:lnTo>
                      <a:pt x="114046" y="229870"/>
                    </a:lnTo>
                    <a:lnTo>
                      <a:pt x="114046" y="153670"/>
                    </a:lnTo>
                    <a:lnTo>
                      <a:pt x="141249" y="153670"/>
                    </a:lnTo>
                    <a:lnTo>
                      <a:pt x="141249" y="76200"/>
                    </a:lnTo>
                    <a:close/>
                  </a:path>
                </a:pathLst>
              </a:custGeom>
              <a:solidFill>
                <a:srgbClr val="0099D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3" name="object 9">
                <a:extLst>
                  <a:ext uri="{FF2B5EF4-FFF2-40B4-BE49-F238E27FC236}">
                    <a16:creationId xmlns:a16="http://schemas.microsoft.com/office/drawing/2014/main" id="{6F4B982E-232B-0060-36D5-097F5AB167DE}"/>
                  </a:ext>
                </a:extLst>
              </p:cNvPr>
              <p:cNvPicPr/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75180" y="5580955"/>
                <a:ext cx="143241" cy="229616"/>
              </a:xfrm>
              <a:prstGeom prst="rect">
                <a:avLst/>
              </a:prstGeom>
            </p:spPr>
          </p:pic>
          <p:sp>
            <p:nvSpPr>
              <p:cNvPr id="14" name="object 10">
                <a:extLst>
                  <a:ext uri="{FF2B5EF4-FFF2-40B4-BE49-F238E27FC236}">
                    <a16:creationId xmlns:a16="http://schemas.microsoft.com/office/drawing/2014/main" id="{55E0BD80-927C-67A0-1B89-74ED88EAAE8C}"/>
                  </a:ext>
                </a:extLst>
              </p:cNvPr>
              <p:cNvSpPr/>
              <p:nvPr/>
            </p:nvSpPr>
            <p:spPr>
              <a:xfrm>
                <a:off x="7759127" y="5872039"/>
                <a:ext cx="3873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38734" h="39370">
                    <a:moveTo>
                      <a:pt x="19097" y="0"/>
                    </a:moveTo>
                    <a:lnTo>
                      <a:pt x="0" y="19842"/>
                    </a:lnTo>
                    <a:lnTo>
                      <a:pt x="1391" y="26920"/>
                    </a:lnTo>
                    <a:lnTo>
                      <a:pt x="1515" y="27402"/>
                    </a:lnTo>
                    <a:lnTo>
                      <a:pt x="5578" y="33580"/>
                    </a:lnTo>
                    <a:lnTo>
                      <a:pt x="11659" y="37780"/>
                    </a:lnTo>
                    <a:lnTo>
                      <a:pt x="19097" y="39318"/>
                    </a:lnTo>
                    <a:lnTo>
                      <a:pt x="26492" y="37780"/>
                    </a:lnTo>
                    <a:lnTo>
                      <a:pt x="30603" y="34930"/>
                    </a:lnTo>
                    <a:lnTo>
                      <a:pt x="10951" y="34930"/>
                    </a:lnTo>
                    <a:lnTo>
                      <a:pt x="4444" y="28156"/>
                    </a:lnTo>
                    <a:lnTo>
                      <a:pt x="4354" y="11161"/>
                    </a:lnTo>
                    <a:lnTo>
                      <a:pt x="10951" y="4408"/>
                    </a:lnTo>
                    <a:lnTo>
                      <a:pt x="30644" y="4408"/>
                    </a:lnTo>
                    <a:lnTo>
                      <a:pt x="26523" y="1542"/>
                    </a:lnTo>
                    <a:lnTo>
                      <a:pt x="19097" y="0"/>
                    </a:lnTo>
                    <a:close/>
                  </a:path>
                  <a:path w="38734" h="39370">
                    <a:moveTo>
                      <a:pt x="30644" y="4408"/>
                    </a:moveTo>
                    <a:lnTo>
                      <a:pt x="27233" y="4408"/>
                    </a:lnTo>
                    <a:lnTo>
                      <a:pt x="33767" y="11161"/>
                    </a:lnTo>
                    <a:lnTo>
                      <a:pt x="33676" y="28156"/>
                    </a:lnTo>
                    <a:lnTo>
                      <a:pt x="27159" y="34930"/>
                    </a:lnTo>
                    <a:lnTo>
                      <a:pt x="30603" y="34930"/>
                    </a:lnTo>
                    <a:lnTo>
                      <a:pt x="32552" y="33580"/>
                    </a:lnTo>
                    <a:lnTo>
                      <a:pt x="36607" y="27402"/>
                    </a:lnTo>
                    <a:lnTo>
                      <a:pt x="36899" y="26062"/>
                    </a:lnTo>
                    <a:lnTo>
                      <a:pt x="38121" y="19842"/>
                    </a:lnTo>
                    <a:lnTo>
                      <a:pt x="38042" y="19098"/>
                    </a:lnTo>
                    <a:lnTo>
                      <a:pt x="36659" y="12006"/>
                    </a:lnTo>
                    <a:lnTo>
                      <a:pt x="32579" y="5753"/>
                    </a:lnTo>
                    <a:lnTo>
                      <a:pt x="30644" y="4408"/>
                    </a:lnTo>
                    <a:close/>
                  </a:path>
                  <a:path w="38734" h="39370">
                    <a:moveTo>
                      <a:pt x="24877" y="9853"/>
                    </a:moveTo>
                    <a:lnTo>
                      <a:pt x="11495" y="9853"/>
                    </a:lnTo>
                    <a:lnTo>
                      <a:pt x="11495" y="28815"/>
                    </a:lnTo>
                    <a:lnTo>
                      <a:pt x="16165" y="28815"/>
                    </a:lnTo>
                    <a:lnTo>
                      <a:pt x="16165" y="21559"/>
                    </a:lnTo>
                    <a:lnTo>
                      <a:pt x="26694" y="21559"/>
                    </a:lnTo>
                    <a:lnTo>
                      <a:pt x="26615" y="21287"/>
                    </a:lnTo>
                    <a:lnTo>
                      <a:pt x="24877" y="19842"/>
                    </a:lnTo>
                    <a:lnTo>
                      <a:pt x="25798" y="19098"/>
                    </a:lnTo>
                    <a:lnTo>
                      <a:pt x="26639" y="18146"/>
                    </a:lnTo>
                    <a:lnTo>
                      <a:pt x="21756" y="18146"/>
                    </a:lnTo>
                    <a:lnTo>
                      <a:pt x="19285" y="18051"/>
                    </a:lnTo>
                    <a:lnTo>
                      <a:pt x="16060" y="18051"/>
                    </a:lnTo>
                    <a:lnTo>
                      <a:pt x="16060" y="13444"/>
                    </a:lnTo>
                    <a:lnTo>
                      <a:pt x="27348" y="13444"/>
                    </a:lnTo>
                    <a:lnTo>
                      <a:pt x="27348" y="11748"/>
                    </a:lnTo>
                    <a:lnTo>
                      <a:pt x="24877" y="9853"/>
                    </a:lnTo>
                    <a:close/>
                  </a:path>
                  <a:path w="38734" h="39370">
                    <a:moveTo>
                      <a:pt x="26694" y="21559"/>
                    </a:moveTo>
                    <a:lnTo>
                      <a:pt x="21945" y="21559"/>
                    </a:lnTo>
                    <a:lnTo>
                      <a:pt x="22489" y="22229"/>
                    </a:lnTo>
                    <a:lnTo>
                      <a:pt x="22766" y="26062"/>
                    </a:lnTo>
                    <a:lnTo>
                      <a:pt x="22845" y="27685"/>
                    </a:lnTo>
                    <a:lnTo>
                      <a:pt x="23005" y="28156"/>
                    </a:lnTo>
                    <a:lnTo>
                      <a:pt x="23317" y="28815"/>
                    </a:lnTo>
                    <a:lnTo>
                      <a:pt x="27725" y="28815"/>
                    </a:lnTo>
                    <a:lnTo>
                      <a:pt x="27610" y="28554"/>
                    </a:lnTo>
                    <a:lnTo>
                      <a:pt x="27233" y="26062"/>
                    </a:lnTo>
                    <a:lnTo>
                      <a:pt x="27086" y="22910"/>
                    </a:lnTo>
                    <a:lnTo>
                      <a:pt x="26694" y="21559"/>
                    </a:lnTo>
                    <a:close/>
                  </a:path>
                  <a:path w="38734" h="39370">
                    <a:moveTo>
                      <a:pt x="27348" y="13444"/>
                    </a:moveTo>
                    <a:lnTo>
                      <a:pt x="21756" y="13444"/>
                    </a:lnTo>
                    <a:lnTo>
                      <a:pt x="22772" y="14219"/>
                    </a:lnTo>
                    <a:lnTo>
                      <a:pt x="22772" y="17465"/>
                    </a:lnTo>
                    <a:lnTo>
                      <a:pt x="21756" y="18146"/>
                    </a:lnTo>
                    <a:lnTo>
                      <a:pt x="26639" y="18146"/>
                    </a:lnTo>
                    <a:lnTo>
                      <a:pt x="26971" y="17769"/>
                    </a:lnTo>
                    <a:lnTo>
                      <a:pt x="27348" y="16900"/>
                    </a:lnTo>
                    <a:lnTo>
                      <a:pt x="27348" y="13444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" name="object 11">
              <a:extLst>
                <a:ext uri="{FF2B5EF4-FFF2-40B4-BE49-F238E27FC236}">
                  <a16:creationId xmlns:a16="http://schemas.microsoft.com/office/drawing/2014/main" id="{6842EA46-2372-75C8-687C-99E7574102AA}"/>
                </a:ext>
              </a:extLst>
            </p:cNvPr>
            <p:cNvSpPr/>
            <p:nvPr/>
          </p:nvSpPr>
          <p:spPr>
            <a:xfrm>
              <a:off x="7887055" y="5466543"/>
              <a:ext cx="398145" cy="320040"/>
            </a:xfrm>
            <a:custGeom>
              <a:avLst/>
              <a:gdLst/>
              <a:ahLst/>
              <a:cxnLst/>
              <a:rect l="l" t="t" r="r" b="b"/>
              <a:pathLst>
                <a:path w="398145" h="320039">
                  <a:moveTo>
                    <a:pt x="274294" y="0"/>
                  </a:moveTo>
                  <a:lnTo>
                    <a:pt x="0" y="0"/>
                  </a:lnTo>
                  <a:lnTo>
                    <a:pt x="0" y="68580"/>
                  </a:lnTo>
                  <a:lnTo>
                    <a:pt x="93865" y="68580"/>
                  </a:lnTo>
                  <a:lnTo>
                    <a:pt x="93865" y="320040"/>
                  </a:lnTo>
                  <a:lnTo>
                    <a:pt x="180416" y="320040"/>
                  </a:lnTo>
                  <a:lnTo>
                    <a:pt x="180416" y="68580"/>
                  </a:lnTo>
                  <a:lnTo>
                    <a:pt x="274294" y="68580"/>
                  </a:lnTo>
                  <a:lnTo>
                    <a:pt x="274294" y="0"/>
                  </a:lnTo>
                  <a:close/>
                </a:path>
                <a:path w="398145" h="320039">
                  <a:moveTo>
                    <a:pt x="397802" y="192646"/>
                  </a:moveTo>
                  <a:lnTo>
                    <a:pt x="310946" y="192646"/>
                  </a:lnTo>
                  <a:lnTo>
                    <a:pt x="310946" y="319646"/>
                  </a:lnTo>
                  <a:lnTo>
                    <a:pt x="397802" y="319646"/>
                  </a:lnTo>
                  <a:lnTo>
                    <a:pt x="397802" y="1926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12">
              <a:extLst>
                <a:ext uri="{FF2B5EF4-FFF2-40B4-BE49-F238E27FC236}">
                  <a16:creationId xmlns:a16="http://schemas.microsoft.com/office/drawing/2014/main" id="{403A264F-2A10-42B7-DF77-F9803C3DABCC}"/>
                </a:ext>
              </a:extLst>
            </p:cNvPr>
            <p:cNvSpPr/>
            <p:nvPr/>
          </p:nvSpPr>
          <p:spPr>
            <a:xfrm>
              <a:off x="8198002" y="5460726"/>
              <a:ext cx="1661160" cy="337185"/>
            </a:xfrm>
            <a:custGeom>
              <a:avLst/>
              <a:gdLst/>
              <a:ahLst/>
              <a:cxnLst/>
              <a:rect l="l" t="t" r="r" b="b"/>
              <a:pathLst>
                <a:path w="1661159" h="337185">
                  <a:moveTo>
                    <a:pt x="273951" y="5422"/>
                  </a:moveTo>
                  <a:lnTo>
                    <a:pt x="186804" y="5422"/>
                  </a:lnTo>
                  <a:lnTo>
                    <a:pt x="186804" y="129882"/>
                  </a:lnTo>
                  <a:lnTo>
                    <a:pt x="86855" y="129882"/>
                  </a:lnTo>
                  <a:lnTo>
                    <a:pt x="86855" y="5422"/>
                  </a:lnTo>
                  <a:lnTo>
                    <a:pt x="0" y="5422"/>
                  </a:lnTo>
                  <a:lnTo>
                    <a:pt x="0" y="129882"/>
                  </a:lnTo>
                  <a:lnTo>
                    <a:pt x="0" y="198462"/>
                  </a:lnTo>
                  <a:lnTo>
                    <a:pt x="186804" y="198462"/>
                  </a:lnTo>
                  <a:lnTo>
                    <a:pt x="186804" y="325462"/>
                  </a:lnTo>
                  <a:lnTo>
                    <a:pt x="273951" y="325462"/>
                  </a:lnTo>
                  <a:lnTo>
                    <a:pt x="273951" y="198462"/>
                  </a:lnTo>
                  <a:lnTo>
                    <a:pt x="273951" y="129882"/>
                  </a:lnTo>
                  <a:lnTo>
                    <a:pt x="273951" y="5422"/>
                  </a:lnTo>
                  <a:close/>
                </a:path>
                <a:path w="1661159" h="337185">
                  <a:moveTo>
                    <a:pt x="555548" y="5422"/>
                  </a:moveTo>
                  <a:lnTo>
                    <a:pt x="367779" y="5422"/>
                  </a:lnTo>
                  <a:lnTo>
                    <a:pt x="353402" y="7188"/>
                  </a:lnTo>
                  <a:lnTo>
                    <a:pt x="316382" y="32562"/>
                  </a:lnTo>
                  <a:lnTo>
                    <a:pt x="310007" y="71513"/>
                  </a:lnTo>
                  <a:lnTo>
                    <a:pt x="310007" y="256387"/>
                  </a:lnTo>
                  <a:lnTo>
                    <a:pt x="319252" y="301117"/>
                  </a:lnTo>
                  <a:lnTo>
                    <a:pt x="357898" y="325056"/>
                  </a:lnTo>
                  <a:lnTo>
                    <a:pt x="372592" y="326009"/>
                  </a:lnTo>
                  <a:lnTo>
                    <a:pt x="381215" y="326009"/>
                  </a:lnTo>
                  <a:lnTo>
                    <a:pt x="555548" y="326009"/>
                  </a:lnTo>
                  <a:lnTo>
                    <a:pt x="555548" y="256705"/>
                  </a:lnTo>
                  <a:lnTo>
                    <a:pt x="415061" y="256705"/>
                  </a:lnTo>
                  <a:lnTo>
                    <a:pt x="409613" y="256070"/>
                  </a:lnTo>
                  <a:lnTo>
                    <a:pt x="402602" y="253530"/>
                  </a:lnTo>
                  <a:lnTo>
                    <a:pt x="400342" y="251269"/>
                  </a:lnTo>
                  <a:lnTo>
                    <a:pt x="397497" y="244576"/>
                  </a:lnTo>
                  <a:lnTo>
                    <a:pt x="396836" y="239153"/>
                  </a:lnTo>
                  <a:lnTo>
                    <a:pt x="396836" y="200202"/>
                  </a:lnTo>
                  <a:lnTo>
                    <a:pt x="554583" y="200202"/>
                  </a:lnTo>
                  <a:lnTo>
                    <a:pt x="554583" y="131216"/>
                  </a:lnTo>
                  <a:lnTo>
                    <a:pt x="396836" y="131216"/>
                  </a:lnTo>
                  <a:lnTo>
                    <a:pt x="396836" y="91313"/>
                  </a:lnTo>
                  <a:lnTo>
                    <a:pt x="398754" y="83959"/>
                  </a:lnTo>
                  <a:lnTo>
                    <a:pt x="405790" y="76301"/>
                  </a:lnTo>
                  <a:lnTo>
                    <a:pt x="412800" y="74383"/>
                  </a:lnTo>
                  <a:lnTo>
                    <a:pt x="555548" y="74383"/>
                  </a:lnTo>
                  <a:lnTo>
                    <a:pt x="555548" y="5422"/>
                  </a:lnTo>
                  <a:close/>
                </a:path>
                <a:path w="1661159" h="337185">
                  <a:moveTo>
                    <a:pt x="870064" y="234048"/>
                  </a:moveTo>
                  <a:lnTo>
                    <a:pt x="869746" y="231800"/>
                  </a:lnTo>
                  <a:lnTo>
                    <a:pt x="869746" y="227342"/>
                  </a:lnTo>
                  <a:lnTo>
                    <a:pt x="869162" y="220103"/>
                  </a:lnTo>
                  <a:lnTo>
                    <a:pt x="853782" y="182626"/>
                  </a:lnTo>
                  <a:lnTo>
                    <a:pt x="849960" y="178168"/>
                  </a:lnTo>
                  <a:lnTo>
                    <a:pt x="844511" y="174015"/>
                  </a:lnTo>
                  <a:lnTo>
                    <a:pt x="837171" y="169849"/>
                  </a:lnTo>
                  <a:lnTo>
                    <a:pt x="842289" y="166027"/>
                  </a:lnTo>
                  <a:lnTo>
                    <a:pt x="863485" y="134112"/>
                  </a:lnTo>
                  <a:lnTo>
                    <a:pt x="869746" y="96100"/>
                  </a:lnTo>
                  <a:lnTo>
                    <a:pt x="869340" y="85382"/>
                  </a:lnTo>
                  <a:lnTo>
                    <a:pt x="868083" y="75311"/>
                  </a:lnTo>
                  <a:lnTo>
                    <a:pt x="867867" y="74383"/>
                  </a:lnTo>
                  <a:lnTo>
                    <a:pt x="865987" y="65887"/>
                  </a:lnTo>
                  <a:lnTo>
                    <a:pt x="843902" y="28714"/>
                  </a:lnTo>
                  <a:lnTo>
                    <a:pt x="802589" y="8788"/>
                  </a:lnTo>
                  <a:lnTo>
                    <a:pt x="783551" y="6019"/>
                  </a:lnTo>
                  <a:lnTo>
                    <a:pt x="783551" y="93548"/>
                  </a:lnTo>
                  <a:lnTo>
                    <a:pt x="783551" y="114960"/>
                  </a:lnTo>
                  <a:lnTo>
                    <a:pt x="781304" y="122923"/>
                  </a:lnTo>
                  <a:lnTo>
                    <a:pt x="772985" y="131876"/>
                  </a:lnTo>
                  <a:lnTo>
                    <a:pt x="765657" y="134112"/>
                  </a:lnTo>
                  <a:lnTo>
                    <a:pt x="681672" y="134112"/>
                  </a:lnTo>
                  <a:lnTo>
                    <a:pt x="681672" y="74383"/>
                  </a:lnTo>
                  <a:lnTo>
                    <a:pt x="765314" y="74383"/>
                  </a:lnTo>
                  <a:lnTo>
                    <a:pt x="772375" y="76619"/>
                  </a:lnTo>
                  <a:lnTo>
                    <a:pt x="776833" y="81407"/>
                  </a:lnTo>
                  <a:lnTo>
                    <a:pt x="781304" y="85890"/>
                  </a:lnTo>
                  <a:lnTo>
                    <a:pt x="783551" y="93548"/>
                  </a:lnTo>
                  <a:lnTo>
                    <a:pt x="783551" y="6019"/>
                  </a:lnTo>
                  <a:lnTo>
                    <a:pt x="781177" y="5778"/>
                  </a:lnTo>
                  <a:lnTo>
                    <a:pt x="769505" y="5422"/>
                  </a:lnTo>
                  <a:lnTo>
                    <a:pt x="594842" y="5422"/>
                  </a:lnTo>
                  <a:lnTo>
                    <a:pt x="594842" y="326009"/>
                  </a:lnTo>
                  <a:lnTo>
                    <a:pt x="681672" y="326009"/>
                  </a:lnTo>
                  <a:lnTo>
                    <a:pt x="681672" y="203377"/>
                  </a:lnTo>
                  <a:lnTo>
                    <a:pt x="717448" y="203377"/>
                  </a:lnTo>
                  <a:lnTo>
                    <a:pt x="758939" y="211683"/>
                  </a:lnTo>
                  <a:lnTo>
                    <a:pt x="781977" y="249008"/>
                  </a:lnTo>
                  <a:lnTo>
                    <a:pt x="783209" y="262445"/>
                  </a:lnTo>
                  <a:lnTo>
                    <a:pt x="783209" y="326009"/>
                  </a:lnTo>
                  <a:lnTo>
                    <a:pt x="870064" y="326009"/>
                  </a:lnTo>
                  <a:lnTo>
                    <a:pt x="870064" y="234048"/>
                  </a:lnTo>
                  <a:close/>
                </a:path>
                <a:path w="1661159" h="337185">
                  <a:moveTo>
                    <a:pt x="1294358" y="5422"/>
                  </a:moveTo>
                  <a:lnTo>
                    <a:pt x="1162481" y="5422"/>
                  </a:lnTo>
                  <a:lnTo>
                    <a:pt x="1102766" y="182626"/>
                  </a:lnTo>
                  <a:lnTo>
                    <a:pt x="1102131" y="182626"/>
                  </a:lnTo>
                  <a:lnTo>
                    <a:pt x="1041476" y="5422"/>
                  </a:lnTo>
                  <a:lnTo>
                    <a:pt x="909612" y="5422"/>
                  </a:lnTo>
                  <a:lnTo>
                    <a:pt x="909612" y="326009"/>
                  </a:lnTo>
                  <a:lnTo>
                    <a:pt x="996137" y="326009"/>
                  </a:lnTo>
                  <a:lnTo>
                    <a:pt x="996137" y="113652"/>
                  </a:lnTo>
                  <a:lnTo>
                    <a:pt x="996772" y="113652"/>
                  </a:lnTo>
                  <a:lnTo>
                    <a:pt x="1062545" y="304914"/>
                  </a:lnTo>
                  <a:lnTo>
                    <a:pt x="1094460" y="326618"/>
                  </a:lnTo>
                  <a:lnTo>
                    <a:pt x="1112062" y="326618"/>
                  </a:lnTo>
                  <a:lnTo>
                    <a:pt x="1206881" y="114300"/>
                  </a:lnTo>
                  <a:lnTo>
                    <a:pt x="1207503" y="114300"/>
                  </a:lnTo>
                  <a:lnTo>
                    <a:pt x="1207503" y="326009"/>
                  </a:lnTo>
                  <a:lnTo>
                    <a:pt x="1294358" y="326009"/>
                  </a:lnTo>
                  <a:lnTo>
                    <a:pt x="1294358" y="5422"/>
                  </a:lnTo>
                  <a:close/>
                </a:path>
                <a:path w="1661159" h="337185">
                  <a:moveTo>
                    <a:pt x="1660817" y="170802"/>
                  </a:moveTo>
                  <a:lnTo>
                    <a:pt x="1658226" y="126352"/>
                  </a:lnTo>
                  <a:lnTo>
                    <a:pt x="1646301" y="82499"/>
                  </a:lnTo>
                  <a:lnTo>
                    <a:pt x="1639595" y="69291"/>
                  </a:lnTo>
                  <a:lnTo>
                    <a:pt x="1636572" y="63995"/>
                  </a:lnTo>
                  <a:lnTo>
                    <a:pt x="1609242" y="32131"/>
                  </a:lnTo>
                  <a:lnTo>
                    <a:pt x="1573377" y="10782"/>
                  </a:lnTo>
                  <a:lnTo>
                    <a:pt x="1573377" y="174980"/>
                  </a:lnTo>
                  <a:lnTo>
                    <a:pt x="1573123" y="185254"/>
                  </a:lnTo>
                  <a:lnTo>
                    <a:pt x="1566468" y="224650"/>
                  </a:lnTo>
                  <a:lnTo>
                    <a:pt x="1538173" y="259537"/>
                  </a:lnTo>
                  <a:lnTo>
                    <a:pt x="1496796" y="268211"/>
                  </a:lnTo>
                  <a:lnTo>
                    <a:pt x="1480693" y="267182"/>
                  </a:lnTo>
                  <a:lnTo>
                    <a:pt x="1440167" y="245033"/>
                  </a:lnTo>
                  <a:lnTo>
                    <a:pt x="1424825" y="208940"/>
                  </a:lnTo>
                  <a:lnTo>
                    <a:pt x="1421549" y="174980"/>
                  </a:lnTo>
                  <a:lnTo>
                    <a:pt x="1421650" y="159588"/>
                  </a:lnTo>
                  <a:lnTo>
                    <a:pt x="1426692" y="121640"/>
                  </a:lnTo>
                  <a:lnTo>
                    <a:pt x="1451940" y="79794"/>
                  </a:lnTo>
                  <a:lnTo>
                    <a:pt x="1496174" y="69291"/>
                  </a:lnTo>
                  <a:lnTo>
                    <a:pt x="1505991" y="69532"/>
                  </a:lnTo>
                  <a:lnTo>
                    <a:pt x="1546656" y="83172"/>
                  </a:lnTo>
                  <a:lnTo>
                    <a:pt x="1567700" y="121653"/>
                  </a:lnTo>
                  <a:lnTo>
                    <a:pt x="1573060" y="159588"/>
                  </a:lnTo>
                  <a:lnTo>
                    <a:pt x="1573377" y="174980"/>
                  </a:lnTo>
                  <a:lnTo>
                    <a:pt x="1573377" y="10782"/>
                  </a:lnTo>
                  <a:lnTo>
                    <a:pt x="1523936" y="952"/>
                  </a:lnTo>
                  <a:lnTo>
                    <a:pt x="1495209" y="0"/>
                  </a:lnTo>
                  <a:lnTo>
                    <a:pt x="1474851" y="596"/>
                  </a:lnTo>
                  <a:lnTo>
                    <a:pt x="1423035" y="9880"/>
                  </a:lnTo>
                  <a:lnTo>
                    <a:pt x="1384554" y="30505"/>
                  </a:lnTo>
                  <a:lnTo>
                    <a:pt x="1356956" y="64833"/>
                  </a:lnTo>
                  <a:lnTo>
                    <a:pt x="1341069" y="107391"/>
                  </a:lnTo>
                  <a:lnTo>
                    <a:pt x="1335125" y="146507"/>
                  </a:lnTo>
                  <a:lnTo>
                    <a:pt x="1333969" y="174980"/>
                  </a:lnTo>
                  <a:lnTo>
                    <a:pt x="1334262" y="188798"/>
                  </a:lnTo>
                  <a:lnTo>
                    <a:pt x="1338770" y="226695"/>
                  </a:lnTo>
                  <a:lnTo>
                    <a:pt x="1353413" y="268211"/>
                  </a:lnTo>
                  <a:lnTo>
                    <a:pt x="1378343" y="301091"/>
                  </a:lnTo>
                  <a:lnTo>
                    <a:pt x="1412176" y="323519"/>
                  </a:lnTo>
                  <a:lnTo>
                    <a:pt x="1456880" y="335254"/>
                  </a:lnTo>
                  <a:lnTo>
                    <a:pt x="1493278" y="337172"/>
                  </a:lnTo>
                  <a:lnTo>
                    <a:pt x="1507667" y="336918"/>
                  </a:lnTo>
                  <a:lnTo>
                    <a:pt x="1545983" y="332701"/>
                  </a:lnTo>
                  <a:lnTo>
                    <a:pt x="1587157" y="319608"/>
                  </a:lnTo>
                  <a:lnTo>
                    <a:pt x="1619084" y="296621"/>
                  </a:lnTo>
                  <a:lnTo>
                    <a:pt x="1639785" y="268211"/>
                  </a:lnTo>
                  <a:lnTo>
                    <a:pt x="1644637" y="258686"/>
                  </a:lnTo>
                  <a:lnTo>
                    <a:pt x="1650377" y="243293"/>
                  </a:lnTo>
                  <a:lnTo>
                    <a:pt x="1654987" y="226479"/>
                  </a:lnTo>
                  <a:lnTo>
                    <a:pt x="1658289" y="208140"/>
                  </a:lnTo>
                  <a:lnTo>
                    <a:pt x="1660271" y="188290"/>
                  </a:lnTo>
                  <a:lnTo>
                    <a:pt x="1660817" y="1708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3">
              <a:extLst>
                <a:ext uri="{FF2B5EF4-FFF2-40B4-BE49-F238E27FC236}">
                  <a16:creationId xmlns:a16="http://schemas.microsoft.com/office/drawing/2014/main" id="{54BE97CB-54EE-3A07-BE54-EAD8612F3A61}"/>
                </a:ext>
              </a:extLst>
            </p:cNvPr>
            <p:cNvSpPr/>
            <p:nvPr/>
          </p:nvSpPr>
          <p:spPr>
            <a:xfrm>
              <a:off x="9984359" y="5466136"/>
              <a:ext cx="1068705" cy="320675"/>
            </a:xfrm>
            <a:custGeom>
              <a:avLst/>
              <a:gdLst/>
              <a:ahLst/>
              <a:cxnLst/>
              <a:rect l="l" t="t" r="r" b="b"/>
              <a:pathLst>
                <a:path w="1068704" h="320675">
                  <a:moveTo>
                    <a:pt x="290880" y="320598"/>
                  </a:moveTo>
                  <a:lnTo>
                    <a:pt x="181013" y="159981"/>
                  </a:lnTo>
                  <a:lnTo>
                    <a:pt x="290537" y="12"/>
                  </a:lnTo>
                  <a:lnTo>
                    <a:pt x="194754" y="12"/>
                  </a:lnTo>
                  <a:lnTo>
                    <a:pt x="87464" y="156451"/>
                  </a:lnTo>
                  <a:lnTo>
                    <a:pt x="86842" y="156451"/>
                  </a:lnTo>
                  <a:lnTo>
                    <a:pt x="86842" y="12"/>
                  </a:lnTo>
                  <a:lnTo>
                    <a:pt x="0" y="12"/>
                  </a:lnTo>
                  <a:lnTo>
                    <a:pt x="0" y="320598"/>
                  </a:lnTo>
                  <a:lnTo>
                    <a:pt x="86842" y="320598"/>
                  </a:lnTo>
                  <a:lnTo>
                    <a:pt x="86842" y="167309"/>
                  </a:lnTo>
                  <a:lnTo>
                    <a:pt x="87464" y="167309"/>
                  </a:lnTo>
                  <a:lnTo>
                    <a:pt x="194132" y="320598"/>
                  </a:lnTo>
                  <a:lnTo>
                    <a:pt x="290880" y="320598"/>
                  </a:lnTo>
                  <a:close/>
                </a:path>
                <a:path w="1068704" h="320675">
                  <a:moveTo>
                    <a:pt x="404799" y="0"/>
                  </a:moveTo>
                  <a:lnTo>
                    <a:pt x="317931" y="0"/>
                  </a:lnTo>
                  <a:lnTo>
                    <a:pt x="317931" y="320573"/>
                  </a:lnTo>
                  <a:lnTo>
                    <a:pt x="404799" y="320573"/>
                  </a:lnTo>
                  <a:lnTo>
                    <a:pt x="404799" y="0"/>
                  </a:lnTo>
                  <a:close/>
                </a:path>
                <a:path w="1068704" h="320675">
                  <a:moveTo>
                    <a:pt x="733513" y="12"/>
                  </a:moveTo>
                  <a:lnTo>
                    <a:pt x="646671" y="12"/>
                  </a:lnTo>
                  <a:lnTo>
                    <a:pt x="646671" y="147840"/>
                  </a:lnTo>
                  <a:lnTo>
                    <a:pt x="646023" y="147840"/>
                  </a:lnTo>
                  <a:lnTo>
                    <a:pt x="554405" y="12"/>
                  </a:lnTo>
                  <a:lnTo>
                    <a:pt x="445820" y="12"/>
                  </a:lnTo>
                  <a:lnTo>
                    <a:pt x="445808" y="320598"/>
                  </a:lnTo>
                  <a:lnTo>
                    <a:pt x="532358" y="320598"/>
                  </a:lnTo>
                  <a:lnTo>
                    <a:pt x="532358" y="144018"/>
                  </a:lnTo>
                  <a:lnTo>
                    <a:pt x="533006" y="144018"/>
                  </a:lnTo>
                  <a:lnTo>
                    <a:pt x="618236" y="282270"/>
                  </a:lnTo>
                  <a:lnTo>
                    <a:pt x="623328" y="290296"/>
                  </a:lnTo>
                  <a:lnTo>
                    <a:pt x="657529" y="319620"/>
                  </a:lnTo>
                  <a:lnTo>
                    <a:pt x="664857" y="320598"/>
                  </a:lnTo>
                  <a:lnTo>
                    <a:pt x="733513" y="320598"/>
                  </a:lnTo>
                  <a:lnTo>
                    <a:pt x="733513" y="12"/>
                  </a:lnTo>
                  <a:close/>
                </a:path>
                <a:path w="1068704" h="320675">
                  <a:moveTo>
                    <a:pt x="1068095" y="12"/>
                  </a:moveTo>
                  <a:lnTo>
                    <a:pt x="919314" y="12"/>
                  </a:lnTo>
                  <a:lnTo>
                    <a:pt x="912571" y="330"/>
                  </a:lnTo>
                  <a:lnTo>
                    <a:pt x="908431" y="330"/>
                  </a:lnTo>
                  <a:lnTo>
                    <a:pt x="867003" y="6934"/>
                  </a:lnTo>
                  <a:lnTo>
                    <a:pt x="832129" y="22491"/>
                  </a:lnTo>
                  <a:lnTo>
                    <a:pt x="796010" y="60172"/>
                  </a:lnTo>
                  <a:lnTo>
                    <a:pt x="775893" y="123532"/>
                  </a:lnTo>
                  <a:lnTo>
                    <a:pt x="773391" y="164122"/>
                  </a:lnTo>
                  <a:lnTo>
                    <a:pt x="773747" y="179451"/>
                  </a:lnTo>
                  <a:lnTo>
                    <a:pt x="779132" y="219697"/>
                  </a:lnTo>
                  <a:lnTo>
                    <a:pt x="796696" y="262166"/>
                  </a:lnTo>
                  <a:lnTo>
                    <a:pt x="826693" y="293128"/>
                  </a:lnTo>
                  <a:lnTo>
                    <a:pt x="877125" y="314833"/>
                  </a:lnTo>
                  <a:lnTo>
                    <a:pt x="936218" y="320535"/>
                  </a:lnTo>
                  <a:lnTo>
                    <a:pt x="1067460" y="320586"/>
                  </a:lnTo>
                  <a:lnTo>
                    <a:pt x="1067460" y="129019"/>
                  </a:lnTo>
                  <a:lnTo>
                    <a:pt x="926312" y="129019"/>
                  </a:lnTo>
                  <a:lnTo>
                    <a:pt x="926312" y="195414"/>
                  </a:lnTo>
                  <a:lnTo>
                    <a:pt x="980922" y="195414"/>
                  </a:lnTo>
                  <a:lnTo>
                    <a:pt x="980922" y="251307"/>
                  </a:lnTo>
                  <a:lnTo>
                    <a:pt x="943229" y="251307"/>
                  </a:lnTo>
                  <a:lnTo>
                    <a:pt x="931875" y="251117"/>
                  </a:lnTo>
                  <a:lnTo>
                    <a:pt x="888314" y="241731"/>
                  </a:lnTo>
                  <a:lnTo>
                    <a:pt x="882586" y="236296"/>
                  </a:lnTo>
                  <a:lnTo>
                    <a:pt x="877468" y="231825"/>
                  </a:lnTo>
                  <a:lnTo>
                    <a:pt x="863104" y="190639"/>
                  </a:lnTo>
                  <a:lnTo>
                    <a:pt x="860539" y="146227"/>
                  </a:lnTo>
                  <a:lnTo>
                    <a:pt x="860869" y="139230"/>
                  </a:lnTo>
                  <a:lnTo>
                    <a:pt x="869569" y="100114"/>
                  </a:lnTo>
                  <a:lnTo>
                    <a:pt x="898207" y="72491"/>
                  </a:lnTo>
                  <a:lnTo>
                    <a:pt x="910361" y="69938"/>
                  </a:lnTo>
                  <a:lnTo>
                    <a:pt x="914806" y="69291"/>
                  </a:lnTo>
                  <a:lnTo>
                    <a:pt x="921854" y="68986"/>
                  </a:lnTo>
                  <a:lnTo>
                    <a:pt x="1068095" y="68986"/>
                  </a:lnTo>
                  <a:lnTo>
                    <a:pt x="1068095" y="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4">
              <a:extLst>
                <a:ext uri="{FF2B5EF4-FFF2-40B4-BE49-F238E27FC236}">
                  <a16:creationId xmlns:a16="http://schemas.microsoft.com/office/drawing/2014/main" id="{685B4A0E-4E69-AE38-01D8-A0F495131B71}"/>
                </a:ext>
              </a:extLst>
            </p:cNvPr>
            <p:cNvSpPr/>
            <p:nvPr/>
          </p:nvSpPr>
          <p:spPr>
            <a:xfrm>
              <a:off x="11561706" y="5439972"/>
              <a:ext cx="1315720" cy="368300"/>
            </a:xfrm>
            <a:custGeom>
              <a:avLst/>
              <a:gdLst/>
              <a:ahLst/>
              <a:cxnLst/>
              <a:rect l="l" t="t" r="r" b="b"/>
              <a:pathLst>
                <a:path w="1315720" h="368300">
                  <a:moveTo>
                    <a:pt x="608756" y="0"/>
                  </a:moveTo>
                  <a:lnTo>
                    <a:pt x="477755" y="231867"/>
                  </a:lnTo>
                  <a:lnTo>
                    <a:pt x="506330" y="231867"/>
                  </a:lnTo>
                  <a:lnTo>
                    <a:pt x="608756" y="48291"/>
                  </a:lnTo>
                  <a:lnTo>
                    <a:pt x="636040" y="48291"/>
                  </a:lnTo>
                  <a:lnTo>
                    <a:pt x="608756" y="0"/>
                  </a:lnTo>
                  <a:close/>
                </a:path>
                <a:path w="1315720" h="368300">
                  <a:moveTo>
                    <a:pt x="636040" y="48291"/>
                  </a:moveTo>
                  <a:lnTo>
                    <a:pt x="608756" y="48291"/>
                  </a:lnTo>
                  <a:lnTo>
                    <a:pt x="711182" y="231867"/>
                  </a:lnTo>
                  <a:lnTo>
                    <a:pt x="739757" y="231867"/>
                  </a:lnTo>
                  <a:lnTo>
                    <a:pt x="636040" y="48291"/>
                  </a:lnTo>
                  <a:close/>
                </a:path>
                <a:path w="1315720" h="368300">
                  <a:moveTo>
                    <a:pt x="1185859" y="299205"/>
                  </a:moveTo>
                  <a:lnTo>
                    <a:pt x="1142813" y="299205"/>
                  </a:lnTo>
                  <a:lnTo>
                    <a:pt x="1142813" y="366543"/>
                  </a:lnTo>
                  <a:lnTo>
                    <a:pt x="1185859" y="366543"/>
                  </a:lnTo>
                  <a:lnTo>
                    <a:pt x="1185859" y="359475"/>
                  </a:lnTo>
                  <a:lnTo>
                    <a:pt x="1149881" y="359475"/>
                  </a:lnTo>
                  <a:lnTo>
                    <a:pt x="1149881" y="336921"/>
                  </a:lnTo>
                  <a:lnTo>
                    <a:pt x="1183691" y="336921"/>
                  </a:lnTo>
                  <a:lnTo>
                    <a:pt x="1183691" y="329853"/>
                  </a:lnTo>
                  <a:lnTo>
                    <a:pt x="1149881" y="329853"/>
                  </a:lnTo>
                  <a:lnTo>
                    <a:pt x="1149881" y="306273"/>
                  </a:lnTo>
                  <a:lnTo>
                    <a:pt x="1185859" y="306273"/>
                  </a:lnTo>
                  <a:lnTo>
                    <a:pt x="1185859" y="299205"/>
                  </a:lnTo>
                  <a:close/>
                </a:path>
                <a:path w="1315720" h="368300">
                  <a:moveTo>
                    <a:pt x="1304305" y="299205"/>
                  </a:moveTo>
                  <a:lnTo>
                    <a:pt x="1301646" y="299205"/>
                  </a:lnTo>
                  <a:lnTo>
                    <a:pt x="1301646" y="313362"/>
                  </a:lnTo>
                  <a:lnTo>
                    <a:pt x="1303384" y="313362"/>
                  </a:lnTo>
                  <a:lnTo>
                    <a:pt x="1303384" y="301509"/>
                  </a:lnTo>
                  <a:lnTo>
                    <a:pt x="1305108" y="301509"/>
                  </a:lnTo>
                  <a:lnTo>
                    <a:pt x="1304305" y="299205"/>
                  </a:lnTo>
                  <a:close/>
                </a:path>
                <a:path w="1315720" h="368300">
                  <a:moveTo>
                    <a:pt x="1305108" y="301509"/>
                  </a:moveTo>
                  <a:lnTo>
                    <a:pt x="1303384" y="301509"/>
                  </a:lnTo>
                  <a:lnTo>
                    <a:pt x="1307520" y="313362"/>
                  </a:lnTo>
                  <a:lnTo>
                    <a:pt x="1309373" y="313362"/>
                  </a:lnTo>
                  <a:lnTo>
                    <a:pt x="1310151" y="311131"/>
                  </a:lnTo>
                  <a:lnTo>
                    <a:pt x="1308462" y="311131"/>
                  </a:lnTo>
                  <a:lnTo>
                    <a:pt x="1305108" y="301509"/>
                  </a:lnTo>
                  <a:close/>
                </a:path>
                <a:path w="1315720" h="368300">
                  <a:moveTo>
                    <a:pt x="1315247" y="301509"/>
                  </a:moveTo>
                  <a:lnTo>
                    <a:pt x="1313509" y="301509"/>
                  </a:lnTo>
                  <a:lnTo>
                    <a:pt x="1313509" y="313362"/>
                  </a:lnTo>
                  <a:lnTo>
                    <a:pt x="1315247" y="313362"/>
                  </a:lnTo>
                  <a:lnTo>
                    <a:pt x="1315247" y="301509"/>
                  </a:lnTo>
                  <a:close/>
                </a:path>
                <a:path w="1315720" h="368300">
                  <a:moveTo>
                    <a:pt x="1315247" y="299205"/>
                  </a:moveTo>
                  <a:lnTo>
                    <a:pt x="1312619" y="299205"/>
                  </a:lnTo>
                  <a:lnTo>
                    <a:pt x="1308462" y="311131"/>
                  </a:lnTo>
                  <a:lnTo>
                    <a:pt x="1310151" y="311131"/>
                  </a:lnTo>
                  <a:lnTo>
                    <a:pt x="1313509" y="301509"/>
                  </a:lnTo>
                  <a:lnTo>
                    <a:pt x="1315247" y="301509"/>
                  </a:lnTo>
                  <a:lnTo>
                    <a:pt x="1315247" y="299205"/>
                  </a:lnTo>
                  <a:close/>
                </a:path>
                <a:path w="1315720" h="368300">
                  <a:moveTo>
                    <a:pt x="1295206" y="300859"/>
                  </a:moveTo>
                  <a:lnTo>
                    <a:pt x="1293468" y="300859"/>
                  </a:lnTo>
                  <a:lnTo>
                    <a:pt x="1293468" y="313362"/>
                  </a:lnTo>
                  <a:lnTo>
                    <a:pt x="1295206" y="313362"/>
                  </a:lnTo>
                  <a:lnTo>
                    <a:pt x="1295206" y="300859"/>
                  </a:lnTo>
                  <a:close/>
                </a:path>
                <a:path w="1315720" h="368300">
                  <a:moveTo>
                    <a:pt x="1299646" y="299205"/>
                  </a:moveTo>
                  <a:lnTo>
                    <a:pt x="1289028" y="299205"/>
                  </a:lnTo>
                  <a:lnTo>
                    <a:pt x="1289028" y="300859"/>
                  </a:lnTo>
                  <a:lnTo>
                    <a:pt x="1299646" y="300859"/>
                  </a:lnTo>
                  <a:lnTo>
                    <a:pt x="1299646" y="299205"/>
                  </a:lnTo>
                  <a:close/>
                </a:path>
                <a:path w="1315720" h="368300">
                  <a:moveTo>
                    <a:pt x="138508" y="8806"/>
                  </a:moveTo>
                  <a:lnTo>
                    <a:pt x="0" y="8806"/>
                  </a:lnTo>
                  <a:lnTo>
                    <a:pt x="0" y="33245"/>
                  </a:lnTo>
                  <a:lnTo>
                    <a:pt x="114069" y="33245"/>
                  </a:lnTo>
                  <a:lnTo>
                    <a:pt x="114069" y="231867"/>
                  </a:lnTo>
                  <a:lnTo>
                    <a:pt x="138508" y="231867"/>
                  </a:lnTo>
                  <a:lnTo>
                    <a:pt x="138508" y="8806"/>
                  </a:lnTo>
                  <a:close/>
                </a:path>
                <a:path w="1315720" h="368300">
                  <a:moveTo>
                    <a:pt x="343832" y="8806"/>
                  </a:moveTo>
                  <a:lnTo>
                    <a:pt x="237186" y="8806"/>
                  </a:lnTo>
                  <a:lnTo>
                    <a:pt x="237186" y="33245"/>
                  </a:lnTo>
                  <a:lnTo>
                    <a:pt x="343832" y="33245"/>
                  </a:lnTo>
                  <a:lnTo>
                    <a:pt x="359473" y="36762"/>
                  </a:lnTo>
                  <a:lnTo>
                    <a:pt x="371759" y="46171"/>
                  </a:lnTo>
                  <a:lnTo>
                    <a:pt x="379791" y="59758"/>
                  </a:lnTo>
                  <a:lnTo>
                    <a:pt x="382668" y="75809"/>
                  </a:lnTo>
                  <a:lnTo>
                    <a:pt x="380050" y="91825"/>
                  </a:lnTo>
                  <a:lnTo>
                    <a:pt x="372641" y="105019"/>
                  </a:lnTo>
                  <a:lnTo>
                    <a:pt x="361116" y="113974"/>
                  </a:lnTo>
                  <a:lnTo>
                    <a:pt x="346146" y="117273"/>
                  </a:lnTo>
                  <a:lnTo>
                    <a:pt x="269101" y="117273"/>
                  </a:lnTo>
                  <a:lnTo>
                    <a:pt x="360564" y="231867"/>
                  </a:lnTo>
                  <a:lnTo>
                    <a:pt x="392218" y="231867"/>
                  </a:lnTo>
                  <a:lnTo>
                    <a:pt x="319833" y="141712"/>
                  </a:lnTo>
                  <a:lnTo>
                    <a:pt x="342062" y="141712"/>
                  </a:lnTo>
                  <a:lnTo>
                    <a:pt x="369478" y="136588"/>
                  </a:lnTo>
                  <a:lnTo>
                    <a:pt x="389917" y="122547"/>
                  </a:lnTo>
                  <a:lnTo>
                    <a:pt x="402687" y="101589"/>
                  </a:lnTo>
                  <a:lnTo>
                    <a:pt x="407097" y="75714"/>
                  </a:lnTo>
                  <a:lnTo>
                    <a:pt x="402117" y="49693"/>
                  </a:lnTo>
                  <a:lnTo>
                    <a:pt x="388544" y="28423"/>
                  </a:lnTo>
                  <a:lnTo>
                    <a:pt x="368432" y="14071"/>
                  </a:lnTo>
                  <a:lnTo>
                    <a:pt x="343832" y="8806"/>
                  </a:lnTo>
                  <a:close/>
                </a:path>
                <a:path w="1315720" h="368300">
                  <a:moveTo>
                    <a:pt x="885316" y="57862"/>
                  </a:moveTo>
                  <a:lnTo>
                    <a:pt x="850110" y="57862"/>
                  </a:lnTo>
                  <a:lnTo>
                    <a:pt x="1038565" y="240673"/>
                  </a:lnTo>
                  <a:lnTo>
                    <a:pt x="1038565" y="182811"/>
                  </a:lnTo>
                  <a:lnTo>
                    <a:pt x="1014115" y="182811"/>
                  </a:lnTo>
                  <a:lnTo>
                    <a:pt x="885316" y="57862"/>
                  </a:lnTo>
                  <a:close/>
                </a:path>
                <a:path w="1315720" h="368300">
                  <a:moveTo>
                    <a:pt x="825671" y="0"/>
                  </a:moveTo>
                  <a:lnTo>
                    <a:pt x="825671" y="231867"/>
                  </a:lnTo>
                  <a:lnTo>
                    <a:pt x="850110" y="231867"/>
                  </a:lnTo>
                  <a:lnTo>
                    <a:pt x="850110" y="57862"/>
                  </a:lnTo>
                  <a:lnTo>
                    <a:pt x="885316" y="57862"/>
                  </a:lnTo>
                  <a:lnTo>
                    <a:pt x="825671" y="0"/>
                  </a:lnTo>
                  <a:close/>
                </a:path>
                <a:path w="1315720" h="368300">
                  <a:moveTo>
                    <a:pt x="1038565" y="8806"/>
                  </a:moveTo>
                  <a:lnTo>
                    <a:pt x="1014115" y="8806"/>
                  </a:lnTo>
                  <a:lnTo>
                    <a:pt x="1014115" y="182811"/>
                  </a:lnTo>
                  <a:lnTo>
                    <a:pt x="1038565" y="182811"/>
                  </a:lnTo>
                  <a:lnTo>
                    <a:pt x="1038565" y="8806"/>
                  </a:lnTo>
                  <a:close/>
                </a:path>
                <a:path w="1315720" h="368300">
                  <a:moveTo>
                    <a:pt x="1243815" y="108111"/>
                  </a:moveTo>
                  <a:lnTo>
                    <a:pt x="1137242" y="108111"/>
                  </a:lnTo>
                  <a:lnTo>
                    <a:pt x="1137242" y="132550"/>
                  </a:lnTo>
                  <a:lnTo>
                    <a:pt x="1243815" y="132550"/>
                  </a:lnTo>
                  <a:lnTo>
                    <a:pt x="1243815" y="108111"/>
                  </a:lnTo>
                  <a:close/>
                </a:path>
                <a:path w="1315720" h="368300">
                  <a:moveTo>
                    <a:pt x="1280275" y="207428"/>
                  </a:moveTo>
                  <a:lnTo>
                    <a:pt x="1137242" y="207428"/>
                  </a:lnTo>
                  <a:lnTo>
                    <a:pt x="1137242" y="231867"/>
                  </a:lnTo>
                  <a:lnTo>
                    <a:pt x="1280275" y="231867"/>
                  </a:lnTo>
                  <a:lnTo>
                    <a:pt x="1280275" y="207428"/>
                  </a:lnTo>
                  <a:close/>
                </a:path>
                <a:path w="1315720" h="368300">
                  <a:moveTo>
                    <a:pt x="1280275" y="8806"/>
                  </a:moveTo>
                  <a:lnTo>
                    <a:pt x="1137242" y="8806"/>
                  </a:lnTo>
                  <a:lnTo>
                    <a:pt x="1137242" y="33245"/>
                  </a:lnTo>
                  <a:lnTo>
                    <a:pt x="1280275" y="33245"/>
                  </a:lnTo>
                  <a:lnTo>
                    <a:pt x="1280275" y="8806"/>
                  </a:lnTo>
                  <a:close/>
                </a:path>
                <a:path w="1315720" h="368300">
                  <a:moveTo>
                    <a:pt x="1085809" y="299205"/>
                  </a:moveTo>
                  <a:lnTo>
                    <a:pt x="1078742" y="299205"/>
                  </a:lnTo>
                  <a:lnTo>
                    <a:pt x="1078742" y="366543"/>
                  </a:lnTo>
                  <a:lnTo>
                    <a:pt x="1085809" y="366543"/>
                  </a:lnTo>
                  <a:lnTo>
                    <a:pt x="1085809" y="299205"/>
                  </a:lnTo>
                  <a:close/>
                </a:path>
                <a:path w="1315720" h="368300">
                  <a:moveTo>
                    <a:pt x="991488" y="297708"/>
                  </a:moveTo>
                  <a:lnTo>
                    <a:pt x="977598" y="300475"/>
                  </a:lnTo>
                  <a:lnTo>
                    <a:pt x="966244" y="308018"/>
                  </a:lnTo>
                  <a:lnTo>
                    <a:pt x="958582" y="319198"/>
                  </a:lnTo>
                  <a:lnTo>
                    <a:pt x="955771" y="332879"/>
                  </a:lnTo>
                  <a:lnTo>
                    <a:pt x="958582" y="346556"/>
                  </a:lnTo>
                  <a:lnTo>
                    <a:pt x="966244" y="357737"/>
                  </a:lnTo>
                  <a:lnTo>
                    <a:pt x="977598" y="365283"/>
                  </a:lnTo>
                  <a:lnTo>
                    <a:pt x="991488" y="368051"/>
                  </a:lnTo>
                  <a:lnTo>
                    <a:pt x="1004878" y="365722"/>
                  </a:lnTo>
                  <a:lnTo>
                    <a:pt x="1012604" y="360816"/>
                  </a:lnTo>
                  <a:lnTo>
                    <a:pt x="991488" y="360816"/>
                  </a:lnTo>
                  <a:lnTo>
                    <a:pt x="980438" y="358617"/>
                  </a:lnTo>
                  <a:lnTo>
                    <a:pt x="971381" y="352624"/>
                  </a:lnTo>
                  <a:lnTo>
                    <a:pt x="965257" y="343742"/>
                  </a:lnTo>
                  <a:lnTo>
                    <a:pt x="963007" y="332879"/>
                  </a:lnTo>
                  <a:lnTo>
                    <a:pt x="965257" y="322010"/>
                  </a:lnTo>
                  <a:lnTo>
                    <a:pt x="971381" y="313126"/>
                  </a:lnTo>
                  <a:lnTo>
                    <a:pt x="980438" y="307132"/>
                  </a:lnTo>
                  <a:lnTo>
                    <a:pt x="991488" y="304933"/>
                  </a:lnTo>
                  <a:lnTo>
                    <a:pt x="1012777" y="304933"/>
                  </a:lnTo>
                  <a:lnTo>
                    <a:pt x="1008248" y="301816"/>
                  </a:lnTo>
                  <a:lnTo>
                    <a:pt x="1000187" y="298764"/>
                  </a:lnTo>
                  <a:lnTo>
                    <a:pt x="991488" y="297708"/>
                  </a:lnTo>
                  <a:close/>
                </a:path>
                <a:path w="1315720" h="368300">
                  <a:moveTo>
                    <a:pt x="1024262" y="332157"/>
                  </a:moveTo>
                  <a:lnTo>
                    <a:pt x="996974" y="332157"/>
                  </a:lnTo>
                  <a:lnTo>
                    <a:pt x="996974" y="339382"/>
                  </a:lnTo>
                  <a:lnTo>
                    <a:pt x="1016733" y="339382"/>
                  </a:lnTo>
                  <a:lnTo>
                    <a:pt x="1014217" y="348350"/>
                  </a:lnTo>
                  <a:lnTo>
                    <a:pt x="1008987" y="355093"/>
                  </a:lnTo>
                  <a:lnTo>
                    <a:pt x="1001319" y="359340"/>
                  </a:lnTo>
                  <a:lnTo>
                    <a:pt x="991488" y="360816"/>
                  </a:lnTo>
                  <a:lnTo>
                    <a:pt x="1012604" y="360816"/>
                  </a:lnTo>
                  <a:lnTo>
                    <a:pt x="1015225" y="359151"/>
                  </a:lnTo>
                  <a:lnTo>
                    <a:pt x="1021897" y="348959"/>
                  </a:lnTo>
                  <a:lnTo>
                    <a:pt x="1024262" y="335769"/>
                  </a:lnTo>
                  <a:lnTo>
                    <a:pt x="1024262" y="332157"/>
                  </a:lnTo>
                  <a:close/>
                </a:path>
                <a:path w="1315720" h="368300">
                  <a:moveTo>
                    <a:pt x="1012777" y="304933"/>
                  </a:moveTo>
                  <a:lnTo>
                    <a:pt x="991488" y="304933"/>
                  </a:lnTo>
                  <a:lnTo>
                    <a:pt x="998399" y="305773"/>
                  </a:lnTo>
                  <a:lnTo>
                    <a:pt x="1004803" y="308201"/>
                  </a:lnTo>
                  <a:lnTo>
                    <a:pt x="1010431" y="312076"/>
                  </a:lnTo>
                  <a:lnTo>
                    <a:pt x="1015016" y="317257"/>
                  </a:lnTo>
                  <a:lnTo>
                    <a:pt x="1021089" y="313205"/>
                  </a:lnTo>
                  <a:lnTo>
                    <a:pt x="1015328" y="306688"/>
                  </a:lnTo>
                  <a:lnTo>
                    <a:pt x="1012777" y="304933"/>
                  </a:lnTo>
                  <a:close/>
                </a:path>
                <a:path w="1315720" h="368300">
                  <a:moveTo>
                    <a:pt x="669560" y="297708"/>
                  </a:moveTo>
                  <a:lnTo>
                    <a:pt x="655884" y="300475"/>
                  </a:lnTo>
                  <a:lnTo>
                    <a:pt x="644702" y="308018"/>
                  </a:lnTo>
                  <a:lnTo>
                    <a:pt x="637157" y="319198"/>
                  </a:lnTo>
                  <a:lnTo>
                    <a:pt x="634389" y="332879"/>
                  </a:lnTo>
                  <a:lnTo>
                    <a:pt x="637157" y="346556"/>
                  </a:lnTo>
                  <a:lnTo>
                    <a:pt x="644702" y="357737"/>
                  </a:lnTo>
                  <a:lnTo>
                    <a:pt x="655884" y="365283"/>
                  </a:lnTo>
                  <a:lnTo>
                    <a:pt x="669560" y="368051"/>
                  </a:lnTo>
                  <a:lnTo>
                    <a:pt x="683237" y="365283"/>
                  </a:lnTo>
                  <a:lnTo>
                    <a:pt x="689856" y="360816"/>
                  </a:lnTo>
                  <a:lnTo>
                    <a:pt x="669560" y="360816"/>
                  </a:lnTo>
                  <a:lnTo>
                    <a:pt x="658691" y="358617"/>
                  </a:lnTo>
                  <a:lnTo>
                    <a:pt x="649807" y="352624"/>
                  </a:lnTo>
                  <a:lnTo>
                    <a:pt x="643813" y="343742"/>
                  </a:lnTo>
                  <a:lnTo>
                    <a:pt x="641613" y="332879"/>
                  </a:lnTo>
                  <a:lnTo>
                    <a:pt x="643813" y="322010"/>
                  </a:lnTo>
                  <a:lnTo>
                    <a:pt x="649807" y="313126"/>
                  </a:lnTo>
                  <a:lnTo>
                    <a:pt x="658691" y="307132"/>
                  </a:lnTo>
                  <a:lnTo>
                    <a:pt x="669560" y="304933"/>
                  </a:lnTo>
                  <a:lnTo>
                    <a:pt x="689845" y="304933"/>
                  </a:lnTo>
                  <a:lnTo>
                    <a:pt x="683237" y="300475"/>
                  </a:lnTo>
                  <a:lnTo>
                    <a:pt x="669560" y="297708"/>
                  </a:lnTo>
                  <a:close/>
                </a:path>
                <a:path w="1315720" h="368300">
                  <a:moveTo>
                    <a:pt x="689845" y="304933"/>
                  </a:moveTo>
                  <a:lnTo>
                    <a:pt x="669560" y="304933"/>
                  </a:lnTo>
                  <a:lnTo>
                    <a:pt x="680425" y="307132"/>
                  </a:lnTo>
                  <a:lnTo>
                    <a:pt x="689310" y="313126"/>
                  </a:lnTo>
                  <a:lnTo>
                    <a:pt x="695306" y="322010"/>
                  </a:lnTo>
                  <a:lnTo>
                    <a:pt x="697507" y="332879"/>
                  </a:lnTo>
                  <a:lnTo>
                    <a:pt x="695306" y="343742"/>
                  </a:lnTo>
                  <a:lnTo>
                    <a:pt x="689310" y="352624"/>
                  </a:lnTo>
                  <a:lnTo>
                    <a:pt x="680425" y="358617"/>
                  </a:lnTo>
                  <a:lnTo>
                    <a:pt x="669560" y="360816"/>
                  </a:lnTo>
                  <a:lnTo>
                    <a:pt x="689856" y="360816"/>
                  </a:lnTo>
                  <a:lnTo>
                    <a:pt x="694418" y="357737"/>
                  </a:lnTo>
                  <a:lnTo>
                    <a:pt x="701963" y="346556"/>
                  </a:lnTo>
                  <a:lnTo>
                    <a:pt x="704732" y="332879"/>
                  </a:lnTo>
                  <a:lnTo>
                    <a:pt x="701963" y="319198"/>
                  </a:lnTo>
                  <a:lnTo>
                    <a:pt x="694418" y="308018"/>
                  </a:lnTo>
                  <a:lnTo>
                    <a:pt x="689845" y="304933"/>
                  </a:lnTo>
                  <a:close/>
                </a:path>
                <a:path w="1315720" h="368300">
                  <a:moveTo>
                    <a:pt x="542381" y="315089"/>
                  </a:moveTo>
                  <a:lnTo>
                    <a:pt x="532507" y="315089"/>
                  </a:lnTo>
                  <a:lnTo>
                    <a:pt x="584118" y="368051"/>
                  </a:lnTo>
                  <a:lnTo>
                    <a:pt x="584118" y="350659"/>
                  </a:lnTo>
                  <a:lnTo>
                    <a:pt x="577050" y="350659"/>
                  </a:lnTo>
                  <a:lnTo>
                    <a:pt x="542381" y="315089"/>
                  </a:lnTo>
                  <a:close/>
                </a:path>
                <a:path w="1315720" h="368300">
                  <a:moveTo>
                    <a:pt x="525439" y="297708"/>
                  </a:moveTo>
                  <a:lnTo>
                    <a:pt x="525439" y="366543"/>
                  </a:lnTo>
                  <a:lnTo>
                    <a:pt x="532507" y="366543"/>
                  </a:lnTo>
                  <a:lnTo>
                    <a:pt x="532507" y="315089"/>
                  </a:lnTo>
                  <a:lnTo>
                    <a:pt x="542381" y="315089"/>
                  </a:lnTo>
                  <a:lnTo>
                    <a:pt x="525439" y="297708"/>
                  </a:lnTo>
                  <a:close/>
                </a:path>
                <a:path w="1315720" h="368300">
                  <a:moveTo>
                    <a:pt x="584118" y="299205"/>
                  </a:moveTo>
                  <a:lnTo>
                    <a:pt x="577050" y="299205"/>
                  </a:lnTo>
                  <a:lnTo>
                    <a:pt x="577050" y="350659"/>
                  </a:lnTo>
                  <a:lnTo>
                    <a:pt x="584118" y="350659"/>
                  </a:lnTo>
                  <a:lnTo>
                    <a:pt x="584118" y="299205"/>
                  </a:lnTo>
                  <a:close/>
                </a:path>
                <a:path w="1315720" h="368300">
                  <a:moveTo>
                    <a:pt x="260494" y="299205"/>
                  </a:moveTo>
                  <a:lnTo>
                    <a:pt x="217448" y="299205"/>
                  </a:lnTo>
                  <a:lnTo>
                    <a:pt x="217448" y="366543"/>
                  </a:lnTo>
                  <a:lnTo>
                    <a:pt x="260494" y="366543"/>
                  </a:lnTo>
                  <a:lnTo>
                    <a:pt x="260494" y="359475"/>
                  </a:lnTo>
                  <a:lnTo>
                    <a:pt x="224516" y="359475"/>
                  </a:lnTo>
                  <a:lnTo>
                    <a:pt x="224516" y="336921"/>
                  </a:lnTo>
                  <a:lnTo>
                    <a:pt x="258337" y="336921"/>
                  </a:lnTo>
                  <a:lnTo>
                    <a:pt x="258337" y="329853"/>
                  </a:lnTo>
                  <a:lnTo>
                    <a:pt x="224516" y="329853"/>
                  </a:lnTo>
                  <a:lnTo>
                    <a:pt x="224516" y="306273"/>
                  </a:lnTo>
                  <a:lnTo>
                    <a:pt x="260494" y="306273"/>
                  </a:lnTo>
                  <a:lnTo>
                    <a:pt x="260494" y="299205"/>
                  </a:lnTo>
                  <a:close/>
                </a:path>
                <a:path w="1315720" h="368300">
                  <a:moveTo>
                    <a:pt x="1236360" y="347350"/>
                  </a:moveTo>
                  <a:lnTo>
                    <a:pt x="1229439" y="350366"/>
                  </a:lnTo>
                  <a:lnTo>
                    <a:pt x="1233216" y="357653"/>
                  </a:lnTo>
                  <a:lnTo>
                    <a:pt x="1238953" y="363229"/>
                  </a:lnTo>
                  <a:lnTo>
                    <a:pt x="1246473" y="366796"/>
                  </a:lnTo>
                  <a:lnTo>
                    <a:pt x="1255605" y="368051"/>
                  </a:lnTo>
                  <a:lnTo>
                    <a:pt x="1265649" y="366674"/>
                  </a:lnTo>
                  <a:lnTo>
                    <a:pt x="1273441" y="362807"/>
                  </a:lnTo>
                  <a:lnTo>
                    <a:pt x="1275054" y="360900"/>
                  </a:lnTo>
                  <a:lnTo>
                    <a:pt x="1246632" y="360900"/>
                  </a:lnTo>
                  <a:lnTo>
                    <a:pt x="1239815" y="356418"/>
                  </a:lnTo>
                  <a:lnTo>
                    <a:pt x="1236360" y="347350"/>
                  </a:lnTo>
                  <a:close/>
                </a:path>
                <a:path w="1315720" h="368300">
                  <a:moveTo>
                    <a:pt x="1254024" y="297708"/>
                  </a:moveTo>
                  <a:lnTo>
                    <a:pt x="1244988" y="299057"/>
                  </a:lnTo>
                  <a:lnTo>
                    <a:pt x="1237960" y="302802"/>
                  </a:lnTo>
                  <a:lnTo>
                    <a:pt x="1233405" y="308486"/>
                  </a:lnTo>
                  <a:lnTo>
                    <a:pt x="1231784" y="315655"/>
                  </a:lnTo>
                  <a:lnTo>
                    <a:pt x="1233352" y="323102"/>
                  </a:lnTo>
                  <a:lnTo>
                    <a:pt x="1237881" y="328376"/>
                  </a:lnTo>
                  <a:lnTo>
                    <a:pt x="1245107" y="332257"/>
                  </a:lnTo>
                  <a:lnTo>
                    <a:pt x="1254768" y="335529"/>
                  </a:lnTo>
                  <a:lnTo>
                    <a:pt x="1268411" y="339748"/>
                  </a:lnTo>
                  <a:lnTo>
                    <a:pt x="1272139" y="343047"/>
                  </a:lnTo>
                  <a:lnTo>
                    <a:pt x="1272139" y="356879"/>
                  </a:lnTo>
                  <a:lnTo>
                    <a:pt x="1265699" y="360900"/>
                  </a:lnTo>
                  <a:lnTo>
                    <a:pt x="1275054" y="360900"/>
                  </a:lnTo>
                  <a:lnTo>
                    <a:pt x="1278483" y="356844"/>
                  </a:lnTo>
                  <a:lnTo>
                    <a:pt x="1280275" y="349183"/>
                  </a:lnTo>
                  <a:lnTo>
                    <a:pt x="1278771" y="341725"/>
                  </a:lnTo>
                  <a:lnTo>
                    <a:pt x="1274420" y="336263"/>
                  </a:lnTo>
                  <a:lnTo>
                    <a:pt x="1267460" y="332177"/>
                  </a:lnTo>
                  <a:lnTo>
                    <a:pt x="1258129" y="328848"/>
                  </a:lnTo>
                  <a:lnTo>
                    <a:pt x="1244579" y="324628"/>
                  </a:lnTo>
                  <a:lnTo>
                    <a:pt x="1239909" y="322251"/>
                  </a:lnTo>
                  <a:lnTo>
                    <a:pt x="1239909" y="309247"/>
                  </a:lnTo>
                  <a:lnTo>
                    <a:pt x="1245145" y="305037"/>
                  </a:lnTo>
                  <a:lnTo>
                    <a:pt x="1272966" y="305037"/>
                  </a:lnTo>
                  <a:lnTo>
                    <a:pt x="1269821" y="302078"/>
                  </a:lnTo>
                  <a:lnTo>
                    <a:pt x="1262891" y="298871"/>
                  </a:lnTo>
                  <a:lnTo>
                    <a:pt x="1254024" y="297708"/>
                  </a:lnTo>
                  <a:close/>
                </a:path>
                <a:path w="1315720" h="368300">
                  <a:moveTo>
                    <a:pt x="1272966" y="305037"/>
                  </a:moveTo>
                  <a:lnTo>
                    <a:pt x="1262150" y="305037"/>
                  </a:lnTo>
                  <a:lnTo>
                    <a:pt x="1268128" y="308325"/>
                  </a:lnTo>
                  <a:lnTo>
                    <a:pt x="1271867" y="316482"/>
                  </a:lnTo>
                  <a:lnTo>
                    <a:pt x="1278400" y="312911"/>
                  </a:lnTo>
                  <a:lnTo>
                    <a:pt x="1274946" y="306900"/>
                  </a:lnTo>
                  <a:lnTo>
                    <a:pt x="1272966" y="305037"/>
                  </a:lnTo>
                  <a:close/>
                </a:path>
                <a:path w="1315720" h="368300">
                  <a:moveTo>
                    <a:pt x="764521" y="299205"/>
                  </a:moveTo>
                  <a:lnTo>
                    <a:pt x="757453" y="299205"/>
                  </a:lnTo>
                  <a:lnTo>
                    <a:pt x="757453" y="366543"/>
                  </a:lnTo>
                  <a:lnTo>
                    <a:pt x="803294" y="366543"/>
                  </a:lnTo>
                  <a:lnTo>
                    <a:pt x="803294" y="359475"/>
                  </a:lnTo>
                  <a:lnTo>
                    <a:pt x="764521" y="359475"/>
                  </a:lnTo>
                  <a:lnTo>
                    <a:pt x="764521" y="299205"/>
                  </a:lnTo>
                  <a:close/>
                </a:path>
                <a:path w="1315720" h="368300">
                  <a:moveTo>
                    <a:pt x="423505" y="299205"/>
                  </a:moveTo>
                  <a:lnTo>
                    <a:pt x="416427" y="299205"/>
                  </a:lnTo>
                  <a:lnTo>
                    <a:pt x="416427" y="366543"/>
                  </a:lnTo>
                  <a:lnTo>
                    <a:pt x="423505" y="366543"/>
                  </a:lnTo>
                  <a:lnTo>
                    <a:pt x="423505" y="334084"/>
                  </a:lnTo>
                  <a:lnTo>
                    <a:pt x="471294" y="334084"/>
                  </a:lnTo>
                  <a:lnTo>
                    <a:pt x="471294" y="327026"/>
                  </a:lnTo>
                  <a:lnTo>
                    <a:pt x="423505" y="327026"/>
                  </a:lnTo>
                  <a:lnTo>
                    <a:pt x="423505" y="299205"/>
                  </a:lnTo>
                  <a:close/>
                </a:path>
                <a:path w="1315720" h="368300">
                  <a:moveTo>
                    <a:pt x="471294" y="334084"/>
                  </a:moveTo>
                  <a:lnTo>
                    <a:pt x="464237" y="334084"/>
                  </a:lnTo>
                  <a:lnTo>
                    <a:pt x="464237" y="366543"/>
                  </a:lnTo>
                  <a:lnTo>
                    <a:pt x="471294" y="366543"/>
                  </a:lnTo>
                  <a:lnTo>
                    <a:pt x="471294" y="334084"/>
                  </a:lnTo>
                  <a:close/>
                </a:path>
                <a:path w="1315720" h="368300">
                  <a:moveTo>
                    <a:pt x="471294" y="299205"/>
                  </a:moveTo>
                  <a:lnTo>
                    <a:pt x="464237" y="299205"/>
                  </a:lnTo>
                  <a:lnTo>
                    <a:pt x="464237" y="327026"/>
                  </a:lnTo>
                  <a:lnTo>
                    <a:pt x="471294" y="327026"/>
                  </a:lnTo>
                  <a:lnTo>
                    <a:pt x="471294" y="299205"/>
                  </a:lnTo>
                  <a:close/>
                </a:path>
                <a:path w="1315720" h="368300">
                  <a:moveTo>
                    <a:pt x="338230" y="297708"/>
                  </a:moveTo>
                  <a:lnTo>
                    <a:pt x="324963" y="300185"/>
                  </a:lnTo>
                  <a:lnTo>
                    <a:pt x="314602" y="307222"/>
                  </a:lnTo>
                  <a:lnTo>
                    <a:pt x="307862" y="318227"/>
                  </a:lnTo>
                  <a:lnTo>
                    <a:pt x="305456" y="332607"/>
                  </a:lnTo>
                  <a:lnTo>
                    <a:pt x="307872" y="346954"/>
                  </a:lnTo>
                  <a:lnTo>
                    <a:pt x="314630" y="358159"/>
                  </a:lnTo>
                  <a:lnTo>
                    <a:pt x="324994" y="365449"/>
                  </a:lnTo>
                  <a:lnTo>
                    <a:pt x="338230" y="368051"/>
                  </a:lnTo>
                  <a:lnTo>
                    <a:pt x="349053" y="366497"/>
                  </a:lnTo>
                  <a:lnTo>
                    <a:pt x="357650" y="362075"/>
                  </a:lnTo>
                  <a:lnTo>
                    <a:pt x="358798" y="360816"/>
                  </a:lnTo>
                  <a:lnTo>
                    <a:pt x="338324" y="360816"/>
                  </a:lnTo>
                  <a:lnTo>
                    <a:pt x="328245" y="358974"/>
                  </a:lnTo>
                  <a:lnTo>
                    <a:pt x="320109" y="353578"/>
                  </a:lnTo>
                  <a:lnTo>
                    <a:pt x="314672" y="344816"/>
                  </a:lnTo>
                  <a:lnTo>
                    <a:pt x="312692" y="332879"/>
                  </a:lnTo>
                  <a:lnTo>
                    <a:pt x="314554" y="321242"/>
                  </a:lnTo>
                  <a:lnTo>
                    <a:pt x="319778" y="312443"/>
                  </a:lnTo>
                  <a:lnTo>
                    <a:pt x="327817" y="306876"/>
                  </a:lnTo>
                  <a:lnTo>
                    <a:pt x="338125" y="304933"/>
                  </a:lnTo>
                  <a:lnTo>
                    <a:pt x="358214" y="304933"/>
                  </a:lnTo>
                  <a:lnTo>
                    <a:pt x="356733" y="303247"/>
                  </a:lnTo>
                  <a:lnTo>
                    <a:pt x="348894" y="299149"/>
                  </a:lnTo>
                  <a:lnTo>
                    <a:pt x="338230" y="297708"/>
                  </a:lnTo>
                  <a:close/>
                </a:path>
                <a:path w="1315720" h="368300">
                  <a:moveTo>
                    <a:pt x="360847" y="344638"/>
                  </a:moveTo>
                  <a:lnTo>
                    <a:pt x="357509" y="351804"/>
                  </a:lnTo>
                  <a:lnTo>
                    <a:pt x="352487" y="356850"/>
                  </a:lnTo>
                  <a:lnTo>
                    <a:pt x="346015" y="359834"/>
                  </a:lnTo>
                  <a:lnTo>
                    <a:pt x="338324" y="360816"/>
                  </a:lnTo>
                  <a:lnTo>
                    <a:pt x="358798" y="360816"/>
                  </a:lnTo>
                  <a:lnTo>
                    <a:pt x="363970" y="355143"/>
                  </a:lnTo>
                  <a:lnTo>
                    <a:pt x="367967" y="346062"/>
                  </a:lnTo>
                  <a:lnTo>
                    <a:pt x="360847" y="344638"/>
                  </a:lnTo>
                  <a:close/>
                </a:path>
                <a:path w="1315720" h="368300">
                  <a:moveTo>
                    <a:pt x="358214" y="304933"/>
                  </a:moveTo>
                  <a:lnTo>
                    <a:pt x="338125" y="304933"/>
                  </a:lnTo>
                  <a:lnTo>
                    <a:pt x="345713" y="305869"/>
                  </a:lnTo>
                  <a:lnTo>
                    <a:pt x="351754" y="308686"/>
                  </a:lnTo>
                  <a:lnTo>
                    <a:pt x="356329" y="313396"/>
                  </a:lnTo>
                  <a:lnTo>
                    <a:pt x="359517" y="320011"/>
                  </a:lnTo>
                  <a:lnTo>
                    <a:pt x="366418" y="318053"/>
                  </a:lnTo>
                  <a:lnTo>
                    <a:pt x="362368" y="309661"/>
                  </a:lnTo>
                  <a:lnTo>
                    <a:pt x="358214" y="304933"/>
                  </a:lnTo>
                  <a:close/>
                </a:path>
                <a:path w="1315720" h="368300">
                  <a:moveTo>
                    <a:pt x="146456" y="306273"/>
                  </a:moveTo>
                  <a:lnTo>
                    <a:pt x="139388" y="306273"/>
                  </a:lnTo>
                  <a:lnTo>
                    <a:pt x="139388" y="366543"/>
                  </a:lnTo>
                  <a:lnTo>
                    <a:pt x="146456" y="366543"/>
                  </a:lnTo>
                  <a:lnTo>
                    <a:pt x="146456" y="306273"/>
                  </a:lnTo>
                  <a:close/>
                </a:path>
                <a:path w="1315720" h="368300">
                  <a:moveTo>
                    <a:pt x="171785" y="299205"/>
                  </a:moveTo>
                  <a:lnTo>
                    <a:pt x="114069" y="299205"/>
                  </a:lnTo>
                  <a:lnTo>
                    <a:pt x="114069" y="306273"/>
                  </a:lnTo>
                  <a:lnTo>
                    <a:pt x="171785" y="306273"/>
                  </a:lnTo>
                  <a:lnTo>
                    <a:pt x="171785" y="299205"/>
                  </a:lnTo>
                  <a:close/>
                </a:path>
                <a:path w="1315720" h="368300">
                  <a:moveTo>
                    <a:pt x="876612" y="297708"/>
                  </a:moveTo>
                  <a:lnTo>
                    <a:pt x="862935" y="300475"/>
                  </a:lnTo>
                  <a:lnTo>
                    <a:pt x="851754" y="308018"/>
                  </a:lnTo>
                  <a:lnTo>
                    <a:pt x="844208" y="319198"/>
                  </a:lnTo>
                  <a:lnTo>
                    <a:pt x="841440" y="332879"/>
                  </a:lnTo>
                  <a:lnTo>
                    <a:pt x="844208" y="346556"/>
                  </a:lnTo>
                  <a:lnTo>
                    <a:pt x="851754" y="357737"/>
                  </a:lnTo>
                  <a:lnTo>
                    <a:pt x="862935" y="365283"/>
                  </a:lnTo>
                  <a:lnTo>
                    <a:pt x="876612" y="368051"/>
                  </a:lnTo>
                  <a:lnTo>
                    <a:pt x="890293" y="365283"/>
                  </a:lnTo>
                  <a:lnTo>
                    <a:pt x="896912" y="360816"/>
                  </a:lnTo>
                  <a:lnTo>
                    <a:pt x="876612" y="360816"/>
                  </a:lnTo>
                  <a:lnTo>
                    <a:pt x="865748" y="358617"/>
                  </a:lnTo>
                  <a:lnTo>
                    <a:pt x="856867" y="352624"/>
                  </a:lnTo>
                  <a:lnTo>
                    <a:pt x="850874" y="343742"/>
                  </a:lnTo>
                  <a:lnTo>
                    <a:pt x="848675" y="332879"/>
                  </a:lnTo>
                  <a:lnTo>
                    <a:pt x="850874" y="322010"/>
                  </a:lnTo>
                  <a:lnTo>
                    <a:pt x="856867" y="313126"/>
                  </a:lnTo>
                  <a:lnTo>
                    <a:pt x="865748" y="307132"/>
                  </a:lnTo>
                  <a:lnTo>
                    <a:pt x="876612" y="304933"/>
                  </a:lnTo>
                  <a:lnTo>
                    <a:pt x="896900" y="304933"/>
                  </a:lnTo>
                  <a:lnTo>
                    <a:pt x="890293" y="300475"/>
                  </a:lnTo>
                  <a:lnTo>
                    <a:pt x="876612" y="297708"/>
                  </a:lnTo>
                  <a:close/>
                </a:path>
                <a:path w="1315720" h="368300">
                  <a:moveTo>
                    <a:pt x="896900" y="304933"/>
                  </a:moveTo>
                  <a:lnTo>
                    <a:pt x="876612" y="304933"/>
                  </a:lnTo>
                  <a:lnTo>
                    <a:pt x="887481" y="307132"/>
                  </a:lnTo>
                  <a:lnTo>
                    <a:pt x="896365" y="313126"/>
                  </a:lnTo>
                  <a:lnTo>
                    <a:pt x="902359" y="322010"/>
                  </a:lnTo>
                  <a:lnTo>
                    <a:pt x="904558" y="332879"/>
                  </a:lnTo>
                  <a:lnTo>
                    <a:pt x="902359" y="343742"/>
                  </a:lnTo>
                  <a:lnTo>
                    <a:pt x="896365" y="352624"/>
                  </a:lnTo>
                  <a:lnTo>
                    <a:pt x="887481" y="358617"/>
                  </a:lnTo>
                  <a:lnTo>
                    <a:pt x="876612" y="360816"/>
                  </a:lnTo>
                  <a:lnTo>
                    <a:pt x="896912" y="360816"/>
                  </a:lnTo>
                  <a:lnTo>
                    <a:pt x="901473" y="357737"/>
                  </a:lnTo>
                  <a:lnTo>
                    <a:pt x="909016" y="346556"/>
                  </a:lnTo>
                  <a:lnTo>
                    <a:pt x="911783" y="332879"/>
                  </a:lnTo>
                  <a:lnTo>
                    <a:pt x="909016" y="319198"/>
                  </a:lnTo>
                  <a:lnTo>
                    <a:pt x="901473" y="308018"/>
                  </a:lnTo>
                  <a:lnTo>
                    <a:pt x="896900" y="3049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Freeform: Shape 20">
            <a:extLst>
              <a:ext uri="{FF2B5EF4-FFF2-40B4-BE49-F238E27FC236}">
                <a16:creationId xmlns:a16="http://schemas.microsoft.com/office/drawing/2014/main" id="{E6C7D8AF-F8FE-32C2-5291-F80C41C0BB3F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950" y="11189674"/>
            <a:ext cx="20106000" cy="180000"/>
          </a:xfrm>
          <a:custGeom>
            <a:avLst/>
            <a:gdLst>
              <a:gd name="connsiteX0" fmla="*/ 0 w 925292"/>
              <a:gd name="connsiteY0" fmla="*/ 0 h 96219"/>
              <a:gd name="connsiteX1" fmla="*/ 925292 w 925292"/>
              <a:gd name="connsiteY1" fmla="*/ 0 h 96219"/>
              <a:gd name="connsiteX2" fmla="*/ 925292 w 925292"/>
              <a:gd name="connsiteY2" fmla="*/ 96219 h 96219"/>
              <a:gd name="connsiteX3" fmla="*/ 0 w 925292"/>
              <a:gd name="connsiteY3" fmla="*/ 96219 h 9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292" h="96219">
                <a:moveTo>
                  <a:pt x="0" y="0"/>
                </a:moveTo>
                <a:lnTo>
                  <a:pt x="925292" y="0"/>
                </a:lnTo>
                <a:lnTo>
                  <a:pt x="925292" y="96219"/>
                </a:lnTo>
                <a:lnTo>
                  <a:pt x="0" y="96219"/>
                </a:lnTo>
                <a:close/>
              </a:path>
            </a:pathLst>
          </a:custGeom>
          <a:solidFill>
            <a:srgbClr val="009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7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531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34F9218-3E17-8DEF-7E2C-C672828D7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777" y="0"/>
            <a:ext cx="20127654" cy="111634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A11480-8F85-E92A-D2C9-D8A793F909B2}"/>
              </a:ext>
            </a:extLst>
          </p:cNvPr>
          <p:cNvSpPr>
            <a:spLocks/>
          </p:cNvSpPr>
          <p:nvPr userDrawn="1"/>
        </p:nvSpPr>
        <p:spPr>
          <a:xfrm>
            <a:off x="-1900" y="7685387"/>
            <a:ext cx="20106000" cy="3662304"/>
          </a:xfrm>
          <a:prstGeom prst="rect">
            <a:avLst/>
          </a:prstGeom>
          <a:gradFill>
            <a:gsLst>
              <a:gs pos="0">
                <a:srgbClr val="282827">
                  <a:alpha val="0"/>
                </a:srgbClr>
              </a:gs>
              <a:gs pos="99000">
                <a:schemeClr val="tx2">
                  <a:alpha val="99964"/>
                  <a:lumMod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912E11-1E23-A2F5-F135-7F56EA970116}"/>
              </a:ext>
            </a:extLst>
          </p:cNvPr>
          <p:cNvSpPr/>
          <p:nvPr userDrawn="1"/>
        </p:nvSpPr>
        <p:spPr>
          <a:xfrm rot="10800000">
            <a:off x="-11777" y="1"/>
            <a:ext cx="20162171" cy="3662304"/>
          </a:xfrm>
          <a:prstGeom prst="rect">
            <a:avLst/>
          </a:prstGeom>
          <a:gradFill>
            <a:gsLst>
              <a:gs pos="0">
                <a:srgbClr val="282827">
                  <a:alpha val="0"/>
                </a:srgbClr>
              </a:gs>
              <a:gs pos="99000">
                <a:schemeClr val="tx2">
                  <a:lumMod val="24000"/>
                  <a:alpha val="63164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20">
            <a:extLst>
              <a:ext uri="{FF2B5EF4-FFF2-40B4-BE49-F238E27FC236}">
                <a16:creationId xmlns:a16="http://schemas.microsoft.com/office/drawing/2014/main" id="{0208567F-3F5D-5AFD-17F7-49E5A80EC052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950" y="11189674"/>
            <a:ext cx="20106000" cy="180000"/>
          </a:xfrm>
          <a:custGeom>
            <a:avLst/>
            <a:gdLst>
              <a:gd name="connsiteX0" fmla="*/ 0 w 925292"/>
              <a:gd name="connsiteY0" fmla="*/ 0 h 96219"/>
              <a:gd name="connsiteX1" fmla="*/ 925292 w 925292"/>
              <a:gd name="connsiteY1" fmla="*/ 0 h 96219"/>
              <a:gd name="connsiteX2" fmla="*/ 925292 w 925292"/>
              <a:gd name="connsiteY2" fmla="*/ 96219 h 96219"/>
              <a:gd name="connsiteX3" fmla="*/ 0 w 925292"/>
              <a:gd name="connsiteY3" fmla="*/ 96219 h 9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292" h="96219">
                <a:moveTo>
                  <a:pt x="0" y="0"/>
                </a:moveTo>
                <a:lnTo>
                  <a:pt x="925292" y="0"/>
                </a:lnTo>
                <a:lnTo>
                  <a:pt x="925292" y="96219"/>
                </a:lnTo>
                <a:lnTo>
                  <a:pt x="0" y="96219"/>
                </a:lnTo>
                <a:close/>
              </a:path>
            </a:pathLst>
          </a:custGeom>
          <a:solidFill>
            <a:srgbClr val="009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7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5" name="Picture Placeholder 10">
            <a:extLst>
              <a:ext uri="{FF2B5EF4-FFF2-40B4-BE49-F238E27FC236}">
                <a16:creationId xmlns:a16="http://schemas.microsoft.com/office/drawing/2014/main" id="{4F9AEF23-C8BE-5A91-2A4B-1DBE34443D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5484" y="1249375"/>
            <a:ext cx="6513132" cy="1236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F99CAA-BBEB-F1BB-188F-A900168CB5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400" y="625475"/>
            <a:ext cx="2911342" cy="411705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719267E-3657-9234-6D5B-EFBC9286E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9600" y="9129753"/>
            <a:ext cx="11201400" cy="307777"/>
          </a:xfrm>
        </p:spPr>
        <p:txBody>
          <a:bodyPr/>
          <a:lstStyle>
            <a:lvl1pPr algn="ctr">
              <a:defRPr sz="2000" spc="6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Footer Placeholder 7">
            <a:extLst>
              <a:ext uri="{FF2B5EF4-FFF2-40B4-BE49-F238E27FC236}">
                <a16:creationId xmlns:a16="http://schemas.microsoft.com/office/drawing/2014/main" id="{DAF7B0E4-EC4C-E12C-72CA-2875DC1D9F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5205" y="10482263"/>
            <a:ext cx="6784975" cy="601662"/>
          </a:xfrm>
        </p:spPr>
        <p:txBody>
          <a:bodyPr/>
          <a:lstStyle/>
          <a:p>
            <a:r>
              <a:rPr lang="en-GB" kern="1200" dirty="0">
                <a:solidFill>
                  <a:schemeClr val="bg1"/>
                </a:solidFill>
                <a:ea typeface="+mn-ea"/>
              </a:rPr>
              <a:t>© 2025 </a:t>
            </a:r>
            <a:r>
              <a:rPr lang="en-BE" kern="1200" dirty="0">
                <a:solidFill>
                  <a:srgbClr val="0098D7"/>
                </a:solidFill>
                <a:ea typeface="+mn-ea"/>
              </a:rPr>
              <a:t>I </a:t>
            </a:r>
            <a:r>
              <a:rPr lang="en-GB" kern="1200" dirty="0">
                <a:solidFill>
                  <a:schemeClr val="bg1"/>
                </a:solidFill>
                <a:ea typeface="+mn-ea"/>
              </a:rPr>
              <a:t>Thermo King Europe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object 20">
            <a:extLst>
              <a:ext uri="{FF2B5EF4-FFF2-40B4-BE49-F238E27FC236}">
                <a16:creationId xmlns:a16="http://schemas.microsoft.com/office/drawing/2014/main" id="{7506823E-B16F-1639-8C23-78E42177118D}"/>
              </a:ext>
            </a:extLst>
          </p:cNvPr>
          <p:cNvSpPr/>
          <p:nvPr userDrawn="1"/>
        </p:nvSpPr>
        <p:spPr>
          <a:xfrm>
            <a:off x="18630166" y="10703614"/>
            <a:ext cx="741045" cy="207645"/>
          </a:xfrm>
          <a:custGeom>
            <a:avLst/>
            <a:gdLst/>
            <a:ahLst/>
            <a:cxnLst/>
            <a:rect l="l" t="t" r="r" b="b"/>
            <a:pathLst>
              <a:path w="741044" h="207645">
                <a:moveTo>
                  <a:pt x="342952" y="0"/>
                </a:moveTo>
                <a:lnTo>
                  <a:pt x="269154" y="130624"/>
                </a:lnTo>
                <a:lnTo>
                  <a:pt x="285247" y="130624"/>
                </a:lnTo>
                <a:lnTo>
                  <a:pt x="342952" y="27203"/>
                </a:lnTo>
                <a:lnTo>
                  <a:pt x="358321" y="27203"/>
                </a:lnTo>
                <a:lnTo>
                  <a:pt x="342952" y="0"/>
                </a:lnTo>
                <a:close/>
              </a:path>
              <a:path w="741044" h="207645">
                <a:moveTo>
                  <a:pt x="358321" y="27203"/>
                </a:moveTo>
                <a:lnTo>
                  <a:pt x="342952" y="27203"/>
                </a:lnTo>
                <a:lnTo>
                  <a:pt x="400657" y="130624"/>
                </a:lnTo>
                <a:lnTo>
                  <a:pt x="416751" y="130624"/>
                </a:lnTo>
                <a:lnTo>
                  <a:pt x="358321" y="27203"/>
                </a:lnTo>
                <a:close/>
              </a:path>
              <a:path w="741044" h="207645">
                <a:moveTo>
                  <a:pt x="668073" y="168560"/>
                </a:moveTo>
                <a:lnTo>
                  <a:pt x="643823" y="168560"/>
                </a:lnTo>
                <a:lnTo>
                  <a:pt x="643823" y="206496"/>
                </a:lnTo>
                <a:lnTo>
                  <a:pt x="668073" y="206496"/>
                </a:lnTo>
                <a:lnTo>
                  <a:pt x="668073" y="202517"/>
                </a:lnTo>
                <a:lnTo>
                  <a:pt x="647812" y="202517"/>
                </a:lnTo>
                <a:lnTo>
                  <a:pt x="647812" y="189805"/>
                </a:lnTo>
                <a:lnTo>
                  <a:pt x="666859" y="189805"/>
                </a:lnTo>
                <a:lnTo>
                  <a:pt x="666859" y="185826"/>
                </a:lnTo>
                <a:lnTo>
                  <a:pt x="647812" y="185826"/>
                </a:lnTo>
                <a:lnTo>
                  <a:pt x="647812" y="172539"/>
                </a:lnTo>
                <a:lnTo>
                  <a:pt x="668073" y="172539"/>
                </a:lnTo>
                <a:lnTo>
                  <a:pt x="668073" y="168560"/>
                </a:lnTo>
                <a:close/>
              </a:path>
              <a:path w="741044" h="207645">
                <a:moveTo>
                  <a:pt x="734804" y="168560"/>
                </a:moveTo>
                <a:lnTo>
                  <a:pt x="733307" y="168560"/>
                </a:lnTo>
                <a:lnTo>
                  <a:pt x="733307" y="176539"/>
                </a:lnTo>
                <a:lnTo>
                  <a:pt x="734281" y="176539"/>
                </a:lnTo>
                <a:lnTo>
                  <a:pt x="734281" y="169858"/>
                </a:lnTo>
                <a:lnTo>
                  <a:pt x="735255" y="169858"/>
                </a:lnTo>
                <a:lnTo>
                  <a:pt x="734804" y="168560"/>
                </a:lnTo>
                <a:close/>
              </a:path>
              <a:path w="741044" h="207645">
                <a:moveTo>
                  <a:pt x="735255" y="169858"/>
                </a:moveTo>
                <a:lnTo>
                  <a:pt x="734281" y="169858"/>
                </a:lnTo>
                <a:lnTo>
                  <a:pt x="736616" y="176539"/>
                </a:lnTo>
                <a:lnTo>
                  <a:pt x="737663" y="176539"/>
                </a:lnTo>
                <a:lnTo>
                  <a:pt x="738100" y="175282"/>
                </a:lnTo>
                <a:lnTo>
                  <a:pt x="737139" y="175282"/>
                </a:lnTo>
                <a:lnTo>
                  <a:pt x="735255" y="169858"/>
                </a:lnTo>
                <a:close/>
              </a:path>
              <a:path w="741044" h="207645">
                <a:moveTo>
                  <a:pt x="740972" y="169858"/>
                </a:moveTo>
                <a:lnTo>
                  <a:pt x="739987" y="169858"/>
                </a:lnTo>
                <a:lnTo>
                  <a:pt x="739987" y="176539"/>
                </a:lnTo>
                <a:lnTo>
                  <a:pt x="740972" y="176539"/>
                </a:lnTo>
                <a:lnTo>
                  <a:pt x="740972" y="169858"/>
                </a:lnTo>
                <a:close/>
              </a:path>
              <a:path w="741044" h="207645">
                <a:moveTo>
                  <a:pt x="740972" y="168560"/>
                </a:moveTo>
                <a:lnTo>
                  <a:pt x="739485" y="168560"/>
                </a:lnTo>
                <a:lnTo>
                  <a:pt x="737139" y="175282"/>
                </a:lnTo>
                <a:lnTo>
                  <a:pt x="738100" y="175282"/>
                </a:lnTo>
                <a:lnTo>
                  <a:pt x="739987" y="169858"/>
                </a:lnTo>
                <a:lnTo>
                  <a:pt x="740972" y="169858"/>
                </a:lnTo>
                <a:lnTo>
                  <a:pt x="740972" y="168560"/>
                </a:lnTo>
                <a:close/>
              </a:path>
              <a:path w="741044" h="207645">
                <a:moveTo>
                  <a:pt x="729674" y="169492"/>
                </a:moveTo>
                <a:lnTo>
                  <a:pt x="728700" y="169492"/>
                </a:lnTo>
                <a:lnTo>
                  <a:pt x="728700" y="176539"/>
                </a:lnTo>
                <a:lnTo>
                  <a:pt x="729674" y="176539"/>
                </a:lnTo>
                <a:lnTo>
                  <a:pt x="729674" y="169492"/>
                </a:lnTo>
                <a:close/>
              </a:path>
              <a:path w="741044" h="207645">
                <a:moveTo>
                  <a:pt x="732187" y="168560"/>
                </a:moveTo>
                <a:lnTo>
                  <a:pt x="726197" y="168560"/>
                </a:lnTo>
                <a:lnTo>
                  <a:pt x="726197" y="169492"/>
                </a:lnTo>
                <a:lnTo>
                  <a:pt x="732187" y="169492"/>
                </a:lnTo>
                <a:lnTo>
                  <a:pt x="732187" y="168560"/>
                </a:lnTo>
                <a:close/>
              </a:path>
              <a:path w="741044" h="207645">
                <a:moveTo>
                  <a:pt x="78029" y="4952"/>
                </a:moveTo>
                <a:lnTo>
                  <a:pt x="0" y="4952"/>
                </a:lnTo>
                <a:lnTo>
                  <a:pt x="0" y="18732"/>
                </a:lnTo>
                <a:lnTo>
                  <a:pt x="64259" y="18732"/>
                </a:lnTo>
                <a:lnTo>
                  <a:pt x="64259" y="130624"/>
                </a:lnTo>
                <a:lnTo>
                  <a:pt x="78029" y="130624"/>
                </a:lnTo>
                <a:lnTo>
                  <a:pt x="78029" y="4952"/>
                </a:lnTo>
                <a:close/>
              </a:path>
              <a:path w="741044" h="207645">
                <a:moveTo>
                  <a:pt x="193700" y="4952"/>
                </a:moveTo>
                <a:lnTo>
                  <a:pt x="133629" y="4952"/>
                </a:lnTo>
                <a:lnTo>
                  <a:pt x="133629" y="18732"/>
                </a:lnTo>
                <a:lnTo>
                  <a:pt x="193700" y="18732"/>
                </a:lnTo>
                <a:lnTo>
                  <a:pt x="202513" y="20712"/>
                </a:lnTo>
                <a:lnTo>
                  <a:pt x="209437" y="26009"/>
                </a:lnTo>
                <a:lnTo>
                  <a:pt x="213963" y="33663"/>
                </a:lnTo>
                <a:lnTo>
                  <a:pt x="215585" y="42710"/>
                </a:lnTo>
                <a:lnTo>
                  <a:pt x="214109" y="51730"/>
                </a:lnTo>
                <a:lnTo>
                  <a:pt x="209934" y="59160"/>
                </a:lnTo>
                <a:lnTo>
                  <a:pt x="203441" y="64202"/>
                </a:lnTo>
                <a:lnTo>
                  <a:pt x="195009" y="66060"/>
                </a:lnTo>
                <a:lnTo>
                  <a:pt x="151597" y="66060"/>
                </a:lnTo>
                <a:lnTo>
                  <a:pt x="203124" y="130624"/>
                </a:lnTo>
                <a:lnTo>
                  <a:pt x="220967" y="130624"/>
                </a:lnTo>
                <a:lnTo>
                  <a:pt x="180182" y="79830"/>
                </a:lnTo>
                <a:lnTo>
                  <a:pt x="192706" y="79830"/>
                </a:lnTo>
                <a:lnTo>
                  <a:pt x="208153" y="76943"/>
                </a:lnTo>
                <a:lnTo>
                  <a:pt x="219667" y="69033"/>
                </a:lnTo>
                <a:lnTo>
                  <a:pt x="226860" y="57226"/>
                </a:lnTo>
                <a:lnTo>
                  <a:pt x="229343" y="42647"/>
                </a:lnTo>
                <a:lnTo>
                  <a:pt x="226538" y="27989"/>
                </a:lnTo>
                <a:lnTo>
                  <a:pt x="218892" y="16006"/>
                </a:lnTo>
                <a:lnTo>
                  <a:pt x="207561" y="7919"/>
                </a:lnTo>
                <a:lnTo>
                  <a:pt x="193700" y="4952"/>
                </a:lnTo>
                <a:close/>
              </a:path>
              <a:path w="741044" h="207645">
                <a:moveTo>
                  <a:pt x="498762" y="32595"/>
                </a:moveTo>
                <a:lnTo>
                  <a:pt x="478927" y="32595"/>
                </a:lnTo>
                <a:lnTo>
                  <a:pt x="585092" y="135587"/>
                </a:lnTo>
                <a:lnTo>
                  <a:pt x="585092" y="102981"/>
                </a:lnTo>
                <a:lnTo>
                  <a:pt x="571322" y="102981"/>
                </a:lnTo>
                <a:lnTo>
                  <a:pt x="498762" y="32595"/>
                </a:lnTo>
                <a:close/>
              </a:path>
              <a:path w="741044" h="207645">
                <a:moveTo>
                  <a:pt x="465158" y="0"/>
                </a:moveTo>
                <a:lnTo>
                  <a:pt x="465158" y="130624"/>
                </a:lnTo>
                <a:lnTo>
                  <a:pt x="478927" y="130624"/>
                </a:lnTo>
                <a:lnTo>
                  <a:pt x="478927" y="32595"/>
                </a:lnTo>
                <a:lnTo>
                  <a:pt x="498762" y="32595"/>
                </a:lnTo>
                <a:lnTo>
                  <a:pt x="465158" y="0"/>
                </a:lnTo>
                <a:close/>
              </a:path>
              <a:path w="741044" h="207645">
                <a:moveTo>
                  <a:pt x="585092" y="4952"/>
                </a:moveTo>
                <a:lnTo>
                  <a:pt x="571322" y="4952"/>
                </a:lnTo>
                <a:lnTo>
                  <a:pt x="571322" y="102981"/>
                </a:lnTo>
                <a:lnTo>
                  <a:pt x="585092" y="102981"/>
                </a:lnTo>
                <a:lnTo>
                  <a:pt x="585092" y="4952"/>
                </a:lnTo>
                <a:close/>
              </a:path>
              <a:path w="741044" h="207645">
                <a:moveTo>
                  <a:pt x="700722" y="60909"/>
                </a:moveTo>
                <a:lnTo>
                  <a:pt x="640682" y="60909"/>
                </a:lnTo>
                <a:lnTo>
                  <a:pt x="640682" y="74678"/>
                </a:lnTo>
                <a:lnTo>
                  <a:pt x="700722" y="74678"/>
                </a:lnTo>
                <a:lnTo>
                  <a:pt x="700722" y="60909"/>
                </a:lnTo>
                <a:close/>
              </a:path>
              <a:path w="741044" h="207645">
                <a:moveTo>
                  <a:pt x="721265" y="116855"/>
                </a:moveTo>
                <a:lnTo>
                  <a:pt x="640682" y="116855"/>
                </a:lnTo>
                <a:lnTo>
                  <a:pt x="640682" y="130624"/>
                </a:lnTo>
                <a:lnTo>
                  <a:pt x="721265" y="130624"/>
                </a:lnTo>
                <a:lnTo>
                  <a:pt x="721265" y="116855"/>
                </a:lnTo>
                <a:close/>
              </a:path>
              <a:path w="741044" h="207645">
                <a:moveTo>
                  <a:pt x="721265" y="4952"/>
                </a:moveTo>
                <a:lnTo>
                  <a:pt x="640682" y="4952"/>
                </a:lnTo>
                <a:lnTo>
                  <a:pt x="640682" y="18721"/>
                </a:lnTo>
                <a:lnTo>
                  <a:pt x="721265" y="18721"/>
                </a:lnTo>
                <a:lnTo>
                  <a:pt x="721265" y="4952"/>
                </a:lnTo>
                <a:close/>
              </a:path>
              <a:path w="741044" h="207645">
                <a:moveTo>
                  <a:pt x="611709" y="168560"/>
                </a:moveTo>
                <a:lnTo>
                  <a:pt x="607730" y="168560"/>
                </a:lnTo>
                <a:lnTo>
                  <a:pt x="607730" y="206496"/>
                </a:lnTo>
                <a:lnTo>
                  <a:pt x="611709" y="206496"/>
                </a:lnTo>
                <a:lnTo>
                  <a:pt x="611709" y="168560"/>
                </a:lnTo>
                <a:close/>
              </a:path>
              <a:path w="741044" h="207645">
                <a:moveTo>
                  <a:pt x="565260" y="167712"/>
                </a:moveTo>
                <a:lnTo>
                  <a:pt x="558569" y="167712"/>
                </a:lnTo>
                <a:lnTo>
                  <a:pt x="550748" y="169272"/>
                </a:lnTo>
                <a:lnTo>
                  <a:pt x="544353" y="173523"/>
                </a:lnTo>
                <a:lnTo>
                  <a:pt x="540038" y="179824"/>
                </a:lnTo>
                <a:lnTo>
                  <a:pt x="538454" y="187533"/>
                </a:lnTo>
                <a:lnTo>
                  <a:pt x="540038" y="195236"/>
                </a:lnTo>
                <a:lnTo>
                  <a:pt x="544353" y="201534"/>
                </a:lnTo>
                <a:lnTo>
                  <a:pt x="550748" y="205784"/>
                </a:lnTo>
                <a:lnTo>
                  <a:pt x="558569" y="207344"/>
                </a:lnTo>
                <a:lnTo>
                  <a:pt x="566115" y="206032"/>
                </a:lnTo>
                <a:lnTo>
                  <a:pt x="570464" y="203271"/>
                </a:lnTo>
                <a:lnTo>
                  <a:pt x="549763" y="203271"/>
                </a:lnTo>
                <a:lnTo>
                  <a:pt x="542527" y="196213"/>
                </a:lnTo>
                <a:lnTo>
                  <a:pt x="542527" y="178853"/>
                </a:lnTo>
                <a:lnTo>
                  <a:pt x="549763" y="171785"/>
                </a:lnTo>
                <a:lnTo>
                  <a:pt x="572053" y="171785"/>
                </a:lnTo>
                <a:lnTo>
                  <a:pt x="571500" y="170979"/>
                </a:lnTo>
                <a:lnTo>
                  <a:pt x="565260" y="167712"/>
                </a:lnTo>
                <a:close/>
              </a:path>
              <a:path w="741044" h="207645">
                <a:moveTo>
                  <a:pt x="577040" y="187125"/>
                </a:moveTo>
                <a:lnTo>
                  <a:pt x="561658" y="187125"/>
                </a:lnTo>
                <a:lnTo>
                  <a:pt x="561658" y="191198"/>
                </a:lnTo>
                <a:lnTo>
                  <a:pt x="572799" y="191198"/>
                </a:lnTo>
                <a:lnTo>
                  <a:pt x="571993" y="198695"/>
                </a:lnTo>
                <a:lnTo>
                  <a:pt x="566705" y="203271"/>
                </a:lnTo>
                <a:lnTo>
                  <a:pt x="570464" y="203271"/>
                </a:lnTo>
                <a:lnTo>
                  <a:pt x="571947" y="202330"/>
                </a:lnTo>
                <a:lnTo>
                  <a:pt x="575707" y="196588"/>
                </a:lnTo>
                <a:lnTo>
                  <a:pt x="577040" y="189156"/>
                </a:lnTo>
                <a:lnTo>
                  <a:pt x="577040" y="187125"/>
                </a:lnTo>
                <a:close/>
              </a:path>
              <a:path w="741044" h="207645">
                <a:moveTo>
                  <a:pt x="572053" y="171785"/>
                </a:moveTo>
                <a:lnTo>
                  <a:pt x="563888" y="171785"/>
                </a:lnTo>
                <a:lnTo>
                  <a:pt x="568841" y="174382"/>
                </a:lnTo>
                <a:lnTo>
                  <a:pt x="571825" y="178727"/>
                </a:lnTo>
                <a:lnTo>
                  <a:pt x="575249" y="176444"/>
                </a:lnTo>
                <a:lnTo>
                  <a:pt x="572053" y="171785"/>
                </a:lnTo>
                <a:close/>
              </a:path>
              <a:path w="741044" h="207645">
                <a:moveTo>
                  <a:pt x="377203" y="167712"/>
                </a:moveTo>
                <a:lnTo>
                  <a:pt x="369500" y="169272"/>
                </a:lnTo>
                <a:lnTo>
                  <a:pt x="363202" y="173523"/>
                </a:lnTo>
                <a:lnTo>
                  <a:pt x="358951" y="179824"/>
                </a:lnTo>
                <a:lnTo>
                  <a:pt x="357392" y="187533"/>
                </a:lnTo>
                <a:lnTo>
                  <a:pt x="358951" y="195236"/>
                </a:lnTo>
                <a:lnTo>
                  <a:pt x="363202" y="201534"/>
                </a:lnTo>
                <a:lnTo>
                  <a:pt x="369500" y="205784"/>
                </a:lnTo>
                <a:lnTo>
                  <a:pt x="377203" y="207344"/>
                </a:lnTo>
                <a:lnTo>
                  <a:pt x="384912" y="205784"/>
                </a:lnTo>
                <a:lnTo>
                  <a:pt x="388638" y="203271"/>
                </a:lnTo>
                <a:lnTo>
                  <a:pt x="368533" y="203271"/>
                </a:lnTo>
                <a:lnTo>
                  <a:pt x="361465" y="196213"/>
                </a:lnTo>
                <a:lnTo>
                  <a:pt x="361465" y="178853"/>
                </a:lnTo>
                <a:lnTo>
                  <a:pt x="368533" y="171785"/>
                </a:lnTo>
                <a:lnTo>
                  <a:pt x="388637" y="171785"/>
                </a:lnTo>
                <a:lnTo>
                  <a:pt x="384912" y="169272"/>
                </a:lnTo>
                <a:lnTo>
                  <a:pt x="377203" y="167712"/>
                </a:lnTo>
                <a:close/>
              </a:path>
              <a:path w="741044" h="207645">
                <a:moveTo>
                  <a:pt x="388637" y="171785"/>
                </a:moveTo>
                <a:lnTo>
                  <a:pt x="385894" y="171785"/>
                </a:lnTo>
                <a:lnTo>
                  <a:pt x="392951" y="178853"/>
                </a:lnTo>
                <a:lnTo>
                  <a:pt x="392951" y="196213"/>
                </a:lnTo>
                <a:lnTo>
                  <a:pt x="385894" y="203271"/>
                </a:lnTo>
                <a:lnTo>
                  <a:pt x="388638" y="203271"/>
                </a:lnTo>
                <a:lnTo>
                  <a:pt x="391213" y="201534"/>
                </a:lnTo>
                <a:lnTo>
                  <a:pt x="395464" y="195236"/>
                </a:lnTo>
                <a:lnTo>
                  <a:pt x="397024" y="187533"/>
                </a:lnTo>
                <a:lnTo>
                  <a:pt x="395464" y="179824"/>
                </a:lnTo>
                <a:lnTo>
                  <a:pt x="391213" y="173523"/>
                </a:lnTo>
                <a:lnTo>
                  <a:pt x="388637" y="171785"/>
                </a:lnTo>
                <a:close/>
              </a:path>
              <a:path w="741044" h="207645">
                <a:moveTo>
                  <a:pt x="305564" y="177512"/>
                </a:moveTo>
                <a:lnTo>
                  <a:pt x="299990" y="177512"/>
                </a:lnTo>
                <a:lnTo>
                  <a:pt x="329078" y="207344"/>
                </a:lnTo>
                <a:lnTo>
                  <a:pt x="329078" y="197543"/>
                </a:lnTo>
                <a:lnTo>
                  <a:pt x="325089" y="197543"/>
                </a:lnTo>
                <a:lnTo>
                  <a:pt x="305564" y="177512"/>
                </a:lnTo>
                <a:close/>
              </a:path>
              <a:path w="741044" h="207645">
                <a:moveTo>
                  <a:pt x="296011" y="167712"/>
                </a:moveTo>
                <a:lnTo>
                  <a:pt x="296011" y="206496"/>
                </a:lnTo>
                <a:lnTo>
                  <a:pt x="299990" y="206496"/>
                </a:lnTo>
                <a:lnTo>
                  <a:pt x="299990" y="177512"/>
                </a:lnTo>
                <a:lnTo>
                  <a:pt x="305564" y="177512"/>
                </a:lnTo>
                <a:lnTo>
                  <a:pt x="296011" y="167712"/>
                </a:lnTo>
                <a:close/>
              </a:path>
              <a:path w="741044" h="207645">
                <a:moveTo>
                  <a:pt x="329078" y="168560"/>
                </a:moveTo>
                <a:lnTo>
                  <a:pt x="325089" y="168560"/>
                </a:lnTo>
                <a:lnTo>
                  <a:pt x="325089" y="197543"/>
                </a:lnTo>
                <a:lnTo>
                  <a:pt x="329078" y="197543"/>
                </a:lnTo>
                <a:lnTo>
                  <a:pt x="329078" y="168560"/>
                </a:lnTo>
                <a:close/>
              </a:path>
              <a:path w="741044" h="207645">
                <a:moveTo>
                  <a:pt x="146749" y="168560"/>
                </a:moveTo>
                <a:lnTo>
                  <a:pt x="122498" y="168560"/>
                </a:lnTo>
                <a:lnTo>
                  <a:pt x="122498" y="206496"/>
                </a:lnTo>
                <a:lnTo>
                  <a:pt x="146749" y="206496"/>
                </a:lnTo>
                <a:lnTo>
                  <a:pt x="146749" y="202517"/>
                </a:lnTo>
                <a:lnTo>
                  <a:pt x="126488" y="202517"/>
                </a:lnTo>
                <a:lnTo>
                  <a:pt x="126488" y="189805"/>
                </a:lnTo>
                <a:lnTo>
                  <a:pt x="145534" y="189805"/>
                </a:lnTo>
                <a:lnTo>
                  <a:pt x="145534" y="185826"/>
                </a:lnTo>
                <a:lnTo>
                  <a:pt x="126488" y="185826"/>
                </a:lnTo>
                <a:lnTo>
                  <a:pt x="126488" y="172539"/>
                </a:lnTo>
                <a:lnTo>
                  <a:pt x="146749" y="172539"/>
                </a:lnTo>
                <a:lnTo>
                  <a:pt x="146749" y="168560"/>
                </a:lnTo>
                <a:close/>
              </a:path>
              <a:path w="741044" h="207645">
                <a:moveTo>
                  <a:pt x="696523" y="195679"/>
                </a:moveTo>
                <a:lnTo>
                  <a:pt x="692628" y="197386"/>
                </a:lnTo>
                <a:lnTo>
                  <a:pt x="694680" y="203417"/>
                </a:lnTo>
                <a:lnTo>
                  <a:pt x="699947" y="207344"/>
                </a:lnTo>
                <a:lnTo>
                  <a:pt x="715632" y="207344"/>
                </a:lnTo>
                <a:lnTo>
                  <a:pt x="720857" y="203323"/>
                </a:lnTo>
                <a:lnTo>
                  <a:pt x="702313" y="203323"/>
                </a:lnTo>
                <a:lnTo>
                  <a:pt x="698470" y="200789"/>
                </a:lnTo>
                <a:lnTo>
                  <a:pt x="696523" y="195679"/>
                </a:lnTo>
                <a:close/>
              </a:path>
              <a:path w="741044" h="207645">
                <a:moveTo>
                  <a:pt x="713894" y="167712"/>
                </a:moveTo>
                <a:lnTo>
                  <a:pt x="699057" y="167712"/>
                </a:lnTo>
                <a:lnTo>
                  <a:pt x="693947" y="171994"/>
                </a:lnTo>
                <a:lnTo>
                  <a:pt x="693947" y="184434"/>
                </a:lnTo>
                <a:lnTo>
                  <a:pt x="698785" y="186601"/>
                </a:lnTo>
                <a:lnTo>
                  <a:pt x="714585" y="191397"/>
                </a:lnTo>
                <a:lnTo>
                  <a:pt x="716690" y="193261"/>
                </a:lnTo>
                <a:lnTo>
                  <a:pt x="716690" y="201051"/>
                </a:lnTo>
                <a:lnTo>
                  <a:pt x="713056" y="203323"/>
                </a:lnTo>
                <a:lnTo>
                  <a:pt x="720857" y="203323"/>
                </a:lnTo>
                <a:lnTo>
                  <a:pt x="721265" y="203009"/>
                </a:lnTo>
                <a:lnTo>
                  <a:pt x="721265" y="190214"/>
                </a:lnTo>
                <a:lnTo>
                  <a:pt x="716637" y="187638"/>
                </a:lnTo>
                <a:lnTo>
                  <a:pt x="701161" y="182884"/>
                </a:lnTo>
                <a:lnTo>
                  <a:pt x="698523" y="181544"/>
                </a:lnTo>
                <a:lnTo>
                  <a:pt x="698523" y="174214"/>
                </a:lnTo>
                <a:lnTo>
                  <a:pt x="701476" y="171848"/>
                </a:lnTo>
                <a:lnTo>
                  <a:pt x="718382" y="171848"/>
                </a:lnTo>
                <a:lnTo>
                  <a:pt x="718208" y="171429"/>
                </a:lnTo>
                <a:lnTo>
                  <a:pt x="713894" y="167712"/>
                </a:lnTo>
                <a:close/>
              </a:path>
              <a:path w="741044" h="207645">
                <a:moveTo>
                  <a:pt x="718382" y="171848"/>
                </a:moveTo>
                <a:lnTo>
                  <a:pt x="711056" y="171848"/>
                </a:lnTo>
                <a:lnTo>
                  <a:pt x="714418" y="173701"/>
                </a:lnTo>
                <a:lnTo>
                  <a:pt x="716533" y="178287"/>
                </a:lnTo>
                <a:lnTo>
                  <a:pt x="720218" y="176277"/>
                </a:lnTo>
                <a:lnTo>
                  <a:pt x="718382" y="171848"/>
                </a:lnTo>
                <a:close/>
              </a:path>
              <a:path w="741044" h="207645">
                <a:moveTo>
                  <a:pt x="430709" y="168560"/>
                </a:moveTo>
                <a:lnTo>
                  <a:pt x="426719" y="168560"/>
                </a:lnTo>
                <a:lnTo>
                  <a:pt x="426719" y="206496"/>
                </a:lnTo>
                <a:lnTo>
                  <a:pt x="452551" y="206496"/>
                </a:lnTo>
                <a:lnTo>
                  <a:pt x="452551" y="202517"/>
                </a:lnTo>
                <a:lnTo>
                  <a:pt x="430709" y="202517"/>
                </a:lnTo>
                <a:lnTo>
                  <a:pt x="430709" y="168560"/>
                </a:lnTo>
                <a:close/>
              </a:path>
              <a:path w="741044" h="207645">
                <a:moveTo>
                  <a:pt x="238589" y="168560"/>
                </a:moveTo>
                <a:lnTo>
                  <a:pt x="234600" y="168560"/>
                </a:lnTo>
                <a:lnTo>
                  <a:pt x="234600" y="206496"/>
                </a:lnTo>
                <a:lnTo>
                  <a:pt x="238589" y="206496"/>
                </a:lnTo>
                <a:lnTo>
                  <a:pt x="238589" y="188214"/>
                </a:lnTo>
                <a:lnTo>
                  <a:pt x="265510" y="188214"/>
                </a:lnTo>
                <a:lnTo>
                  <a:pt x="265510" y="184235"/>
                </a:lnTo>
                <a:lnTo>
                  <a:pt x="238589" y="184235"/>
                </a:lnTo>
                <a:lnTo>
                  <a:pt x="238589" y="168560"/>
                </a:lnTo>
                <a:close/>
              </a:path>
              <a:path w="741044" h="207645">
                <a:moveTo>
                  <a:pt x="265510" y="188214"/>
                </a:moveTo>
                <a:lnTo>
                  <a:pt x="261531" y="188214"/>
                </a:lnTo>
                <a:lnTo>
                  <a:pt x="261531" y="206496"/>
                </a:lnTo>
                <a:lnTo>
                  <a:pt x="265510" y="206496"/>
                </a:lnTo>
                <a:lnTo>
                  <a:pt x="265510" y="188214"/>
                </a:lnTo>
                <a:close/>
              </a:path>
              <a:path w="741044" h="207645">
                <a:moveTo>
                  <a:pt x="265510" y="168560"/>
                </a:moveTo>
                <a:lnTo>
                  <a:pt x="261531" y="168560"/>
                </a:lnTo>
                <a:lnTo>
                  <a:pt x="261531" y="184235"/>
                </a:lnTo>
                <a:lnTo>
                  <a:pt x="265510" y="184235"/>
                </a:lnTo>
                <a:lnTo>
                  <a:pt x="265510" y="168560"/>
                </a:lnTo>
                <a:close/>
              </a:path>
              <a:path w="741044" h="207645">
                <a:moveTo>
                  <a:pt x="199774" y="167712"/>
                </a:moveTo>
                <a:lnTo>
                  <a:pt x="190549" y="167712"/>
                </a:lnTo>
                <a:lnTo>
                  <a:pt x="183075" y="169107"/>
                </a:lnTo>
                <a:lnTo>
                  <a:pt x="177239" y="173071"/>
                </a:lnTo>
                <a:lnTo>
                  <a:pt x="173443" y="179272"/>
                </a:lnTo>
                <a:lnTo>
                  <a:pt x="172089" y="187376"/>
                </a:lnTo>
                <a:lnTo>
                  <a:pt x="173449" y="195461"/>
                </a:lnTo>
                <a:lnTo>
                  <a:pt x="177255" y="201773"/>
                </a:lnTo>
                <a:lnTo>
                  <a:pt x="183092" y="205879"/>
                </a:lnTo>
                <a:lnTo>
                  <a:pt x="190549" y="207344"/>
                </a:lnTo>
                <a:lnTo>
                  <a:pt x="199501" y="207344"/>
                </a:lnTo>
                <a:lnTo>
                  <a:pt x="204278" y="203271"/>
                </a:lnTo>
                <a:lnTo>
                  <a:pt x="182497" y="203271"/>
                </a:lnTo>
                <a:lnTo>
                  <a:pt x="176162" y="197648"/>
                </a:lnTo>
                <a:lnTo>
                  <a:pt x="176162" y="177816"/>
                </a:lnTo>
                <a:lnTo>
                  <a:pt x="182025" y="171785"/>
                </a:lnTo>
                <a:lnTo>
                  <a:pt x="203439" y="171785"/>
                </a:lnTo>
                <a:lnTo>
                  <a:pt x="199774" y="167712"/>
                </a:lnTo>
                <a:close/>
              </a:path>
              <a:path w="741044" h="207645">
                <a:moveTo>
                  <a:pt x="203292" y="194151"/>
                </a:moveTo>
                <a:lnTo>
                  <a:pt x="201470" y="200349"/>
                </a:lnTo>
                <a:lnTo>
                  <a:pt x="196779" y="203271"/>
                </a:lnTo>
                <a:lnTo>
                  <a:pt x="204278" y="203271"/>
                </a:lnTo>
                <a:lnTo>
                  <a:pt x="205187" y="202496"/>
                </a:lnTo>
                <a:lnTo>
                  <a:pt x="207302" y="194957"/>
                </a:lnTo>
                <a:lnTo>
                  <a:pt x="203292" y="194151"/>
                </a:lnTo>
                <a:close/>
              </a:path>
              <a:path w="741044" h="207645">
                <a:moveTo>
                  <a:pt x="203439" y="171785"/>
                </a:moveTo>
                <a:lnTo>
                  <a:pt x="196789" y="171785"/>
                </a:lnTo>
                <a:lnTo>
                  <a:pt x="200643" y="174591"/>
                </a:lnTo>
                <a:lnTo>
                  <a:pt x="202538" y="180287"/>
                </a:lnTo>
                <a:lnTo>
                  <a:pt x="206433" y="179177"/>
                </a:lnTo>
                <a:lnTo>
                  <a:pt x="203826" y="172214"/>
                </a:lnTo>
                <a:lnTo>
                  <a:pt x="203439" y="171785"/>
                </a:lnTo>
                <a:close/>
              </a:path>
              <a:path w="741044" h="207645">
                <a:moveTo>
                  <a:pt x="82510" y="172539"/>
                </a:moveTo>
                <a:lnTo>
                  <a:pt x="78521" y="172539"/>
                </a:lnTo>
                <a:lnTo>
                  <a:pt x="78521" y="206496"/>
                </a:lnTo>
                <a:lnTo>
                  <a:pt x="82510" y="206496"/>
                </a:lnTo>
                <a:lnTo>
                  <a:pt x="82510" y="172539"/>
                </a:lnTo>
                <a:close/>
              </a:path>
              <a:path w="741044" h="207645">
                <a:moveTo>
                  <a:pt x="96771" y="168560"/>
                </a:moveTo>
                <a:lnTo>
                  <a:pt x="64259" y="168560"/>
                </a:lnTo>
                <a:lnTo>
                  <a:pt x="64259" y="172539"/>
                </a:lnTo>
                <a:lnTo>
                  <a:pt x="96771" y="172539"/>
                </a:lnTo>
                <a:lnTo>
                  <a:pt x="96771" y="168560"/>
                </a:lnTo>
                <a:close/>
              </a:path>
              <a:path w="741044" h="207645">
                <a:moveTo>
                  <a:pt x="493859" y="167712"/>
                </a:moveTo>
                <a:lnTo>
                  <a:pt x="486150" y="169272"/>
                </a:lnTo>
                <a:lnTo>
                  <a:pt x="479849" y="173523"/>
                </a:lnTo>
                <a:lnTo>
                  <a:pt x="475597" y="179824"/>
                </a:lnTo>
                <a:lnTo>
                  <a:pt x="474037" y="187533"/>
                </a:lnTo>
                <a:lnTo>
                  <a:pt x="475597" y="195236"/>
                </a:lnTo>
                <a:lnTo>
                  <a:pt x="479849" y="201534"/>
                </a:lnTo>
                <a:lnTo>
                  <a:pt x="486150" y="205784"/>
                </a:lnTo>
                <a:lnTo>
                  <a:pt x="493859" y="207344"/>
                </a:lnTo>
                <a:lnTo>
                  <a:pt x="501562" y="205784"/>
                </a:lnTo>
                <a:lnTo>
                  <a:pt x="505286" y="203271"/>
                </a:lnTo>
                <a:lnTo>
                  <a:pt x="485178" y="203271"/>
                </a:lnTo>
                <a:lnTo>
                  <a:pt x="478111" y="196213"/>
                </a:lnTo>
                <a:lnTo>
                  <a:pt x="478111" y="178853"/>
                </a:lnTo>
                <a:lnTo>
                  <a:pt x="485178" y="171785"/>
                </a:lnTo>
                <a:lnTo>
                  <a:pt x="505285" y="171785"/>
                </a:lnTo>
                <a:lnTo>
                  <a:pt x="501562" y="169272"/>
                </a:lnTo>
                <a:lnTo>
                  <a:pt x="493859" y="167712"/>
                </a:lnTo>
                <a:close/>
              </a:path>
              <a:path w="741044" h="207645">
                <a:moveTo>
                  <a:pt x="505285" y="171785"/>
                </a:moveTo>
                <a:lnTo>
                  <a:pt x="502539" y="171785"/>
                </a:lnTo>
                <a:lnTo>
                  <a:pt x="509597" y="178853"/>
                </a:lnTo>
                <a:lnTo>
                  <a:pt x="509597" y="196213"/>
                </a:lnTo>
                <a:lnTo>
                  <a:pt x="502539" y="203271"/>
                </a:lnTo>
                <a:lnTo>
                  <a:pt x="505286" y="203271"/>
                </a:lnTo>
                <a:lnTo>
                  <a:pt x="507860" y="201534"/>
                </a:lnTo>
                <a:lnTo>
                  <a:pt x="512110" y="195236"/>
                </a:lnTo>
                <a:lnTo>
                  <a:pt x="513670" y="187533"/>
                </a:lnTo>
                <a:lnTo>
                  <a:pt x="512110" y="179824"/>
                </a:lnTo>
                <a:lnTo>
                  <a:pt x="507860" y="173523"/>
                </a:lnTo>
                <a:lnTo>
                  <a:pt x="505285" y="1717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1089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 pr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10260B-24C5-1033-DBAF-2644EB4A54C2}"/>
              </a:ext>
            </a:extLst>
          </p:cNvPr>
          <p:cNvSpPr/>
          <p:nvPr userDrawn="1"/>
        </p:nvSpPr>
        <p:spPr>
          <a:xfrm>
            <a:off x="0" y="-168356"/>
            <a:ext cx="20104100" cy="11367647"/>
          </a:xfrm>
          <a:prstGeom prst="rect">
            <a:avLst/>
          </a:prstGeom>
          <a:solidFill>
            <a:srgbClr val="1F24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20">
            <a:extLst>
              <a:ext uri="{FF2B5EF4-FFF2-40B4-BE49-F238E27FC236}">
                <a16:creationId xmlns:a16="http://schemas.microsoft.com/office/drawing/2014/main" id="{0208567F-3F5D-5AFD-17F7-49E5A80EC052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950" y="11189674"/>
            <a:ext cx="20106000" cy="180000"/>
          </a:xfrm>
          <a:custGeom>
            <a:avLst/>
            <a:gdLst>
              <a:gd name="connsiteX0" fmla="*/ 0 w 925292"/>
              <a:gd name="connsiteY0" fmla="*/ 0 h 96219"/>
              <a:gd name="connsiteX1" fmla="*/ 925292 w 925292"/>
              <a:gd name="connsiteY1" fmla="*/ 0 h 96219"/>
              <a:gd name="connsiteX2" fmla="*/ 925292 w 925292"/>
              <a:gd name="connsiteY2" fmla="*/ 96219 h 96219"/>
              <a:gd name="connsiteX3" fmla="*/ 0 w 925292"/>
              <a:gd name="connsiteY3" fmla="*/ 96219 h 9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292" h="96219">
                <a:moveTo>
                  <a:pt x="0" y="0"/>
                </a:moveTo>
                <a:lnTo>
                  <a:pt x="925292" y="0"/>
                </a:lnTo>
                <a:lnTo>
                  <a:pt x="925292" y="96219"/>
                </a:lnTo>
                <a:lnTo>
                  <a:pt x="0" y="96219"/>
                </a:lnTo>
                <a:close/>
              </a:path>
            </a:pathLst>
          </a:custGeom>
          <a:solidFill>
            <a:srgbClr val="009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7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F99CAA-BBEB-F1BB-188F-A900168CB5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400" y="625475"/>
            <a:ext cx="2911342" cy="41170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194D1-E86C-9176-DF7F-17727473CF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6225" y="4860000"/>
            <a:ext cx="18191650" cy="677108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800">
                <a:solidFill>
                  <a:schemeClr val="bg1"/>
                </a:solidFill>
              </a:defRPr>
            </a:lvl3pPr>
            <a:lvl4pPr algn="ctr">
              <a:defRPr sz="2800">
                <a:solidFill>
                  <a:schemeClr val="bg1"/>
                </a:solidFill>
              </a:defRPr>
            </a:lvl4pPr>
            <a:lvl5pPr algn="ctr"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27E264-E440-FF94-838A-CF971E485F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93534" y="568643"/>
            <a:ext cx="3391563" cy="6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3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alue prop">
    <p:bg>
      <p:bgPr>
        <a:solidFill>
          <a:srgbClr val="EAE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20">
            <a:extLst>
              <a:ext uri="{FF2B5EF4-FFF2-40B4-BE49-F238E27FC236}">
                <a16:creationId xmlns:a16="http://schemas.microsoft.com/office/drawing/2014/main" id="{0208567F-3F5D-5AFD-17F7-49E5A80EC052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950" y="11189674"/>
            <a:ext cx="20106000" cy="180000"/>
          </a:xfrm>
          <a:custGeom>
            <a:avLst/>
            <a:gdLst>
              <a:gd name="connsiteX0" fmla="*/ 0 w 925292"/>
              <a:gd name="connsiteY0" fmla="*/ 0 h 96219"/>
              <a:gd name="connsiteX1" fmla="*/ 925292 w 925292"/>
              <a:gd name="connsiteY1" fmla="*/ 0 h 96219"/>
              <a:gd name="connsiteX2" fmla="*/ 925292 w 925292"/>
              <a:gd name="connsiteY2" fmla="*/ 96219 h 96219"/>
              <a:gd name="connsiteX3" fmla="*/ 0 w 925292"/>
              <a:gd name="connsiteY3" fmla="*/ 96219 h 9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292" h="96219">
                <a:moveTo>
                  <a:pt x="0" y="0"/>
                </a:moveTo>
                <a:lnTo>
                  <a:pt x="925292" y="0"/>
                </a:lnTo>
                <a:lnTo>
                  <a:pt x="925292" y="96219"/>
                </a:lnTo>
                <a:lnTo>
                  <a:pt x="0" y="96219"/>
                </a:lnTo>
                <a:close/>
              </a:path>
            </a:pathLst>
          </a:custGeom>
          <a:solidFill>
            <a:srgbClr val="009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7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F99CAA-BBEB-F1BB-188F-A900168CB5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400" y="625475"/>
            <a:ext cx="2911342" cy="41170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194D1-E86C-9176-DF7F-17727473CF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6225" y="4860000"/>
            <a:ext cx="18191650" cy="677108"/>
          </a:xfrm>
        </p:spPr>
        <p:txBody>
          <a:bodyPr/>
          <a:lstStyle>
            <a:lvl1pPr algn="ctr">
              <a:defRPr sz="4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800">
                <a:solidFill>
                  <a:schemeClr val="bg1"/>
                </a:solidFill>
              </a:defRPr>
            </a:lvl3pPr>
            <a:lvl4pPr algn="ctr">
              <a:defRPr sz="2800">
                <a:solidFill>
                  <a:schemeClr val="bg1"/>
                </a:solidFill>
              </a:defRPr>
            </a:lvl4pPr>
            <a:lvl5pPr algn="ctr"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6F59B9A-5CEF-D628-D7E1-BAE230BEC9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3534" y="568643"/>
            <a:ext cx="3391564" cy="6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49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alue prop">
    <p:bg>
      <p:bgPr>
        <a:solidFill>
          <a:srgbClr val="EAE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20">
            <a:extLst>
              <a:ext uri="{FF2B5EF4-FFF2-40B4-BE49-F238E27FC236}">
                <a16:creationId xmlns:a16="http://schemas.microsoft.com/office/drawing/2014/main" id="{0208567F-3F5D-5AFD-17F7-49E5A80EC052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950" y="11189674"/>
            <a:ext cx="20106000" cy="180000"/>
          </a:xfrm>
          <a:custGeom>
            <a:avLst/>
            <a:gdLst>
              <a:gd name="connsiteX0" fmla="*/ 0 w 925292"/>
              <a:gd name="connsiteY0" fmla="*/ 0 h 96219"/>
              <a:gd name="connsiteX1" fmla="*/ 925292 w 925292"/>
              <a:gd name="connsiteY1" fmla="*/ 0 h 96219"/>
              <a:gd name="connsiteX2" fmla="*/ 925292 w 925292"/>
              <a:gd name="connsiteY2" fmla="*/ 96219 h 96219"/>
              <a:gd name="connsiteX3" fmla="*/ 0 w 925292"/>
              <a:gd name="connsiteY3" fmla="*/ 96219 h 9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292" h="96219">
                <a:moveTo>
                  <a:pt x="0" y="0"/>
                </a:moveTo>
                <a:lnTo>
                  <a:pt x="925292" y="0"/>
                </a:lnTo>
                <a:lnTo>
                  <a:pt x="925292" y="96219"/>
                </a:lnTo>
                <a:lnTo>
                  <a:pt x="0" y="96219"/>
                </a:lnTo>
                <a:close/>
              </a:path>
            </a:pathLst>
          </a:custGeom>
          <a:solidFill>
            <a:srgbClr val="009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7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F99CAA-BBEB-F1BB-188F-A900168CB5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400" y="625475"/>
            <a:ext cx="2911342" cy="41170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194D1-E86C-9176-DF7F-17727473CF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6225" y="4860000"/>
            <a:ext cx="18191650" cy="677108"/>
          </a:xfrm>
        </p:spPr>
        <p:txBody>
          <a:bodyPr/>
          <a:lstStyle>
            <a:lvl1pPr algn="ctr">
              <a:defRPr sz="4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800">
                <a:solidFill>
                  <a:schemeClr val="bg1"/>
                </a:solidFill>
              </a:defRPr>
            </a:lvl3pPr>
            <a:lvl4pPr algn="ctr">
              <a:defRPr sz="2800">
                <a:solidFill>
                  <a:schemeClr val="bg1"/>
                </a:solidFill>
              </a:defRPr>
            </a:lvl4pPr>
            <a:lvl5pPr algn="ctr"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C13424E-76CB-F3A4-CB99-C28E288BBC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3534" y="568643"/>
            <a:ext cx="3391564" cy="6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90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6188075"/>
            <a:ext cx="18093690" cy="430887"/>
          </a:xfrm>
        </p:spPr>
        <p:txBody>
          <a:bodyPr lIns="0" tIns="0" rIns="0" bIns="0"/>
          <a:lstStyle>
            <a:lvl1pPr algn="ctr">
              <a:defRPr sz="28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reeform: Shape 20">
            <a:extLst>
              <a:ext uri="{FF2B5EF4-FFF2-40B4-BE49-F238E27FC236}">
                <a16:creationId xmlns:a16="http://schemas.microsoft.com/office/drawing/2014/main" id="{DF0CEFAB-7146-9FD8-2F89-F3DBD4C88D5E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950" y="11189674"/>
            <a:ext cx="20106000" cy="180000"/>
          </a:xfrm>
          <a:custGeom>
            <a:avLst/>
            <a:gdLst>
              <a:gd name="connsiteX0" fmla="*/ 0 w 925292"/>
              <a:gd name="connsiteY0" fmla="*/ 0 h 96219"/>
              <a:gd name="connsiteX1" fmla="*/ 925292 w 925292"/>
              <a:gd name="connsiteY1" fmla="*/ 0 h 96219"/>
              <a:gd name="connsiteX2" fmla="*/ 925292 w 925292"/>
              <a:gd name="connsiteY2" fmla="*/ 96219 h 96219"/>
              <a:gd name="connsiteX3" fmla="*/ 0 w 925292"/>
              <a:gd name="connsiteY3" fmla="*/ 96219 h 9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292" h="96219">
                <a:moveTo>
                  <a:pt x="0" y="0"/>
                </a:moveTo>
                <a:lnTo>
                  <a:pt x="925292" y="0"/>
                </a:lnTo>
                <a:lnTo>
                  <a:pt x="925292" y="96219"/>
                </a:lnTo>
                <a:lnTo>
                  <a:pt x="0" y="96219"/>
                </a:lnTo>
                <a:close/>
              </a:path>
            </a:pathLst>
          </a:custGeom>
          <a:solidFill>
            <a:srgbClr val="009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7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Title 28">
            <a:extLst>
              <a:ext uri="{FF2B5EF4-FFF2-40B4-BE49-F238E27FC236}">
                <a16:creationId xmlns:a16="http://schemas.microsoft.com/office/drawing/2014/main" id="{278A2E1D-4C80-FA31-075B-5696AF7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00" y="1800000"/>
            <a:ext cx="8742045" cy="784830"/>
          </a:xfrm>
          <a:prstGeom prst="rect">
            <a:avLst/>
          </a:prstGeom>
        </p:spPr>
        <p:txBody>
          <a:bodyPr tIns="0"/>
          <a:lstStyle>
            <a:lvl1pPr>
              <a:defRPr sz="4800" b="0" i="0">
                <a:solidFill>
                  <a:srgbClr val="151718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1466B6-DB73-8F44-5412-CD192FF948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85595" y="1212755"/>
            <a:ext cx="5925693" cy="215444"/>
          </a:xfrm>
        </p:spPr>
        <p:txBody>
          <a:bodyPr/>
          <a:lstStyle>
            <a:lvl1pPr algn="r">
              <a:defRPr sz="1400" spc="3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1E407CD-581E-8042-D618-BC91D52E8A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3534" y="568643"/>
            <a:ext cx="3391564" cy="64411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1FE4D-D68D-71D1-0156-9A15B0361286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© 2025 </a:t>
            </a:r>
            <a:r>
              <a:rPr lang="en-BE" kern="1200">
                <a:solidFill>
                  <a:srgbClr val="0098D7"/>
                </a:solidFill>
                <a:ea typeface="+mn-ea"/>
              </a:rPr>
              <a:t>I </a:t>
            </a:r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Thermo King Europe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rgbClr val="1E2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6188075"/>
            <a:ext cx="18093690" cy="430887"/>
          </a:xfrm>
        </p:spPr>
        <p:txBody>
          <a:bodyPr lIns="0" tIns="0" rIns="0" bIns="0"/>
          <a:lstStyle>
            <a:lvl1pPr algn="ctr">
              <a:defRPr sz="28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reeform: Shape 20">
            <a:extLst>
              <a:ext uri="{FF2B5EF4-FFF2-40B4-BE49-F238E27FC236}">
                <a16:creationId xmlns:a16="http://schemas.microsoft.com/office/drawing/2014/main" id="{DF0CEFAB-7146-9FD8-2F89-F3DBD4C88D5E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950" y="11189674"/>
            <a:ext cx="20106000" cy="180000"/>
          </a:xfrm>
          <a:custGeom>
            <a:avLst/>
            <a:gdLst>
              <a:gd name="connsiteX0" fmla="*/ 0 w 925292"/>
              <a:gd name="connsiteY0" fmla="*/ 0 h 96219"/>
              <a:gd name="connsiteX1" fmla="*/ 925292 w 925292"/>
              <a:gd name="connsiteY1" fmla="*/ 0 h 96219"/>
              <a:gd name="connsiteX2" fmla="*/ 925292 w 925292"/>
              <a:gd name="connsiteY2" fmla="*/ 96219 h 96219"/>
              <a:gd name="connsiteX3" fmla="*/ 0 w 925292"/>
              <a:gd name="connsiteY3" fmla="*/ 96219 h 9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292" h="96219">
                <a:moveTo>
                  <a:pt x="0" y="0"/>
                </a:moveTo>
                <a:lnTo>
                  <a:pt x="925292" y="0"/>
                </a:lnTo>
                <a:lnTo>
                  <a:pt x="925292" y="96219"/>
                </a:lnTo>
                <a:lnTo>
                  <a:pt x="0" y="96219"/>
                </a:lnTo>
                <a:close/>
              </a:path>
            </a:pathLst>
          </a:custGeom>
          <a:solidFill>
            <a:srgbClr val="009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7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Title 28">
            <a:extLst>
              <a:ext uri="{FF2B5EF4-FFF2-40B4-BE49-F238E27FC236}">
                <a16:creationId xmlns:a16="http://schemas.microsoft.com/office/drawing/2014/main" id="{278A2E1D-4C80-FA31-075B-5696AF7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00" y="1800000"/>
            <a:ext cx="8742045" cy="784830"/>
          </a:xfrm>
          <a:prstGeom prst="rect">
            <a:avLst/>
          </a:prstGeom>
        </p:spPr>
        <p:txBody>
          <a:bodyPr tIns="0"/>
          <a:lstStyle>
            <a:lvl1pPr>
              <a:defRPr sz="48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1466B6-DB73-8F44-5412-CD192FF948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517382" y="1212755"/>
            <a:ext cx="5925693" cy="215444"/>
          </a:xfrm>
        </p:spPr>
        <p:txBody>
          <a:bodyPr/>
          <a:lstStyle>
            <a:lvl1pPr algn="r">
              <a:defRPr sz="14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B0D2BDEF-BA85-A505-59F4-7B5230CC38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7798" b="-97798"/>
          <a:stretch/>
        </p:blipFill>
        <p:spPr>
          <a:xfrm>
            <a:off x="16459200" y="320400"/>
            <a:ext cx="2983875" cy="1156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153C91-7E75-F36B-B1A0-8D7259D524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400" y="625475"/>
            <a:ext cx="2911342" cy="41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46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lue pr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4EDA15FB-906E-845F-1959-80024EC696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0" y="2451"/>
            <a:ext cx="20106000" cy="113088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0C9076C-E4C8-1464-6B8F-7C2EC8D9A06C}"/>
              </a:ext>
            </a:extLst>
          </p:cNvPr>
          <p:cNvSpPr/>
          <p:nvPr userDrawn="1"/>
        </p:nvSpPr>
        <p:spPr>
          <a:xfrm rot="10800000">
            <a:off x="-1900" y="-19435"/>
            <a:ext cx="20106000" cy="3662304"/>
          </a:xfrm>
          <a:prstGeom prst="rect">
            <a:avLst/>
          </a:prstGeom>
          <a:gradFill>
            <a:gsLst>
              <a:gs pos="0">
                <a:srgbClr val="282827">
                  <a:alpha val="0"/>
                </a:srgbClr>
              </a:gs>
              <a:gs pos="99000">
                <a:schemeClr val="tx2">
                  <a:alpha val="99964"/>
                  <a:lumMod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1B2973-3FE5-4C38-5373-B5A5C3015EC3}"/>
              </a:ext>
            </a:extLst>
          </p:cNvPr>
          <p:cNvSpPr/>
          <p:nvPr userDrawn="1"/>
        </p:nvSpPr>
        <p:spPr>
          <a:xfrm>
            <a:off x="-1900" y="7526883"/>
            <a:ext cx="20106000" cy="3662304"/>
          </a:xfrm>
          <a:prstGeom prst="rect">
            <a:avLst/>
          </a:prstGeom>
          <a:gradFill>
            <a:gsLst>
              <a:gs pos="0">
                <a:srgbClr val="282827">
                  <a:alpha val="0"/>
                </a:srgbClr>
              </a:gs>
              <a:gs pos="99000">
                <a:schemeClr val="tx2">
                  <a:alpha val="99964"/>
                  <a:lumMod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20">
            <a:extLst>
              <a:ext uri="{FF2B5EF4-FFF2-40B4-BE49-F238E27FC236}">
                <a16:creationId xmlns:a16="http://schemas.microsoft.com/office/drawing/2014/main" id="{0208567F-3F5D-5AFD-17F7-49E5A80EC052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950" y="11189674"/>
            <a:ext cx="20106000" cy="180000"/>
          </a:xfrm>
          <a:custGeom>
            <a:avLst/>
            <a:gdLst>
              <a:gd name="connsiteX0" fmla="*/ 0 w 925292"/>
              <a:gd name="connsiteY0" fmla="*/ 0 h 96219"/>
              <a:gd name="connsiteX1" fmla="*/ 925292 w 925292"/>
              <a:gd name="connsiteY1" fmla="*/ 0 h 96219"/>
              <a:gd name="connsiteX2" fmla="*/ 925292 w 925292"/>
              <a:gd name="connsiteY2" fmla="*/ 96219 h 96219"/>
              <a:gd name="connsiteX3" fmla="*/ 0 w 925292"/>
              <a:gd name="connsiteY3" fmla="*/ 96219 h 9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292" h="96219">
                <a:moveTo>
                  <a:pt x="0" y="0"/>
                </a:moveTo>
                <a:lnTo>
                  <a:pt x="925292" y="0"/>
                </a:lnTo>
                <a:lnTo>
                  <a:pt x="925292" y="96219"/>
                </a:lnTo>
                <a:lnTo>
                  <a:pt x="0" y="96219"/>
                </a:lnTo>
                <a:close/>
              </a:path>
            </a:pathLst>
          </a:custGeom>
          <a:solidFill>
            <a:srgbClr val="009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7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F99CAA-BBEB-F1BB-188F-A900168CB5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400" y="625475"/>
            <a:ext cx="2911342" cy="41170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194D1-E86C-9176-DF7F-17727473CF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6225" y="8307144"/>
            <a:ext cx="18191650" cy="430887"/>
          </a:xfrm>
        </p:spPr>
        <p:txBody>
          <a:bodyPr/>
          <a:lstStyle>
            <a:lvl1pPr algn="ctr">
              <a:defRPr sz="2800">
                <a:solidFill>
                  <a:schemeClr val="bg1"/>
                </a:solidFill>
                <a:latin typeface="+mn-lt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800">
                <a:solidFill>
                  <a:schemeClr val="bg1"/>
                </a:solidFill>
              </a:defRPr>
            </a:lvl3pPr>
            <a:lvl4pPr algn="ctr">
              <a:defRPr sz="2800">
                <a:solidFill>
                  <a:schemeClr val="bg1"/>
                </a:solidFill>
              </a:defRPr>
            </a:lvl4pPr>
            <a:lvl5pPr algn="ctr"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0C6DC25-79C3-9458-5719-1F91D5EFB7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517382" y="1212755"/>
            <a:ext cx="5925693" cy="215444"/>
          </a:xfrm>
        </p:spPr>
        <p:txBody>
          <a:bodyPr/>
          <a:lstStyle>
            <a:lvl1pPr algn="r">
              <a:defRPr sz="14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748AA4D4-BBE0-9D8F-1E52-AB1B744DB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7798" b="-97798"/>
          <a:stretch/>
        </p:blipFill>
        <p:spPr>
          <a:xfrm>
            <a:off x="16459200" y="320400"/>
            <a:ext cx="2983875" cy="115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21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subtitle - Line V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FDFC3EB-C9BF-C0C2-72DD-AB6FC948DF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51437" y="1934884"/>
            <a:ext cx="10052663" cy="8215591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8">
            <a:extLst>
              <a:ext uri="{FF2B5EF4-FFF2-40B4-BE49-F238E27FC236}">
                <a16:creationId xmlns:a16="http://schemas.microsoft.com/office/drawing/2014/main" id="{40CE63EE-5CF6-643E-4493-845172D1E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00" y="1934884"/>
            <a:ext cx="8510650" cy="66172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 i="0">
                <a:solidFill>
                  <a:srgbClr val="151718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49D79B-3C2A-839D-770B-2955F5454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8000" y="3210373"/>
            <a:ext cx="8510650" cy="815170"/>
          </a:xfrm>
        </p:spPr>
        <p:txBody>
          <a:bodyPr/>
          <a:lstStyle>
            <a:lvl1pPr>
              <a:lnSpc>
                <a:spcPts val="3200"/>
              </a:lnSpc>
              <a:defRPr sz="3200" b="0" i="0" spc="300">
                <a:latin typeface="+mj-lt"/>
                <a:cs typeface="Segoe UI" panose="020B0502040204020203" pitchFamily="34" charset="0"/>
              </a:defRPr>
            </a:lvl1pPr>
            <a:lvl2pPr>
              <a:defRPr sz="3200" b="0" i="0" spc="3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3200" b="0" i="0" spc="3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3200" b="0" i="0" spc="3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3200" b="0" i="0" spc="3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B6F69FB-D758-FC87-8BDE-340E56DD18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8000" y="4557563"/>
            <a:ext cx="8510650" cy="2154436"/>
          </a:xfrm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914400" indent="-457200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371600" indent="-457200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828800" indent="-457200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286000" indent="-457200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Freeform: Shape 20">
            <a:extLst>
              <a:ext uri="{FF2B5EF4-FFF2-40B4-BE49-F238E27FC236}">
                <a16:creationId xmlns:a16="http://schemas.microsoft.com/office/drawing/2014/main" id="{7F0DEB68-3775-A50C-9D96-A9099986CAF6}"/>
              </a:ext>
            </a:extLst>
          </p:cNvPr>
          <p:cNvSpPr>
            <a:spLocks/>
          </p:cNvSpPr>
          <p:nvPr userDrawn="1"/>
        </p:nvSpPr>
        <p:spPr>
          <a:xfrm rot="16200000" flipV="1">
            <a:off x="-5564674" y="5564675"/>
            <a:ext cx="11309349" cy="180000"/>
          </a:xfrm>
          <a:custGeom>
            <a:avLst/>
            <a:gdLst>
              <a:gd name="connsiteX0" fmla="*/ 0 w 925292"/>
              <a:gd name="connsiteY0" fmla="*/ 0 h 96219"/>
              <a:gd name="connsiteX1" fmla="*/ 925292 w 925292"/>
              <a:gd name="connsiteY1" fmla="*/ 0 h 96219"/>
              <a:gd name="connsiteX2" fmla="*/ 925292 w 925292"/>
              <a:gd name="connsiteY2" fmla="*/ 96219 h 96219"/>
              <a:gd name="connsiteX3" fmla="*/ 0 w 925292"/>
              <a:gd name="connsiteY3" fmla="*/ 96219 h 9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292" h="96219">
                <a:moveTo>
                  <a:pt x="0" y="0"/>
                </a:moveTo>
                <a:lnTo>
                  <a:pt x="925292" y="0"/>
                </a:lnTo>
                <a:lnTo>
                  <a:pt x="925292" y="96219"/>
                </a:lnTo>
                <a:lnTo>
                  <a:pt x="0" y="96219"/>
                </a:lnTo>
                <a:close/>
              </a:path>
            </a:pathLst>
          </a:custGeom>
          <a:solidFill>
            <a:srgbClr val="009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77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E234C47-A808-E6C2-935F-1F4CB26090F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85595" y="1212755"/>
            <a:ext cx="5925693" cy="215444"/>
          </a:xfrm>
        </p:spPr>
        <p:txBody>
          <a:bodyPr/>
          <a:lstStyle>
            <a:lvl1pPr algn="r">
              <a:defRPr sz="1400" spc="3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3099A5D-CC05-DA0D-342B-B7B5767E9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3534" y="568643"/>
            <a:ext cx="3391564" cy="64411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B6B03-DC0E-F2BD-276F-243FAE97A03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© 2025 </a:t>
            </a:r>
            <a:r>
              <a:rPr lang="en-BE" kern="1200">
                <a:solidFill>
                  <a:srgbClr val="0098D7"/>
                </a:solidFill>
                <a:ea typeface="+mn-ea"/>
              </a:rPr>
              <a:t>I </a:t>
            </a:r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Thermo King Europe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93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3597275"/>
            <a:ext cx="1809369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449FBCA-2EBD-0569-B6DF-74EE21B701D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205" y="625475"/>
            <a:ext cx="2911343" cy="411705"/>
          </a:xfrm>
          <a:prstGeom prst="rect">
            <a:avLst/>
          </a:prstGeom>
        </p:spPr>
      </p:pic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F36F03FE-9D04-C846-F15D-7412503E0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5205" y="10482263"/>
            <a:ext cx="6784975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kern="120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© 2025 </a:t>
            </a:r>
            <a:r>
              <a:rPr lang="en-BE" kern="1200" dirty="0">
                <a:solidFill>
                  <a:srgbClr val="0098D7"/>
                </a:solidFill>
                <a:ea typeface="+mn-ea"/>
              </a:rPr>
              <a:t>I </a:t>
            </a:r>
            <a:r>
              <a:rPr lang="en-GB" kern="120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Thermo King Europe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07C50B91-C780-EE1B-0EEB-875D8A7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00" y="1800000"/>
            <a:ext cx="18093690" cy="784830"/>
          </a:xfrm>
          <a:prstGeom prst="rect">
            <a:avLst/>
          </a:prstGeom>
        </p:spPr>
        <p:txBody>
          <a:bodyPr vert="horz" lIns="0" tIns="0" rIns="91440" bIns="45720" rtlCol="0" anchor="t">
            <a:sp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E52EED-0B4E-10EC-A0DE-D65934D8DD28}"/>
              </a:ext>
            </a:extLst>
          </p:cNvPr>
          <p:cNvGrpSpPr>
            <a:grpSpLocks noChangeAspect="1"/>
          </p:cNvGrpSpPr>
          <p:nvPr userDrawn="1"/>
        </p:nvGrpSpPr>
        <p:grpSpPr>
          <a:xfrm rot="5400000">
            <a:off x="15430733" y="5268493"/>
            <a:ext cx="11160000" cy="637832"/>
            <a:chOff x="0" y="7020560"/>
            <a:chExt cx="3778813" cy="216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C533E37-B018-5FC2-7590-980235138A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7020560"/>
              <a:ext cx="216000" cy="216000"/>
            </a:xfrm>
            <a:prstGeom prst="rect">
              <a:avLst/>
            </a:prstGeom>
            <a:solidFill>
              <a:srgbClr val="0090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0" i="0">
                <a:latin typeface="Open Sans" panose="020B0606030504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4F00EB-2D83-25DA-85CD-7E6DD7A03F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6901" y="7020560"/>
              <a:ext cx="216000" cy="216000"/>
            </a:xfrm>
            <a:prstGeom prst="rect">
              <a:avLst/>
            </a:prstGeom>
            <a:solidFill>
              <a:srgbClr val="2730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0" i="0">
                <a:latin typeface="Open Sans" panose="020B0606030504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266EAC-7C71-BFB8-3973-45A39EC995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0703" y="7020560"/>
              <a:ext cx="216000" cy="216000"/>
            </a:xfrm>
            <a:prstGeom prst="rect">
              <a:avLst/>
            </a:prstGeom>
            <a:solidFill>
              <a:srgbClr val="6A9B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0" i="0">
                <a:latin typeface="Open Sans" panose="020B0606030504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620CE26-78D1-D830-CA89-57C5242361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3802" y="7020560"/>
              <a:ext cx="216000" cy="216000"/>
            </a:xfrm>
            <a:prstGeom prst="rect">
              <a:avLst/>
            </a:prstGeom>
            <a:solidFill>
              <a:srgbClr val="00B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0" i="0">
                <a:latin typeface="Open Sans" panose="020B0606030504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2D5B2A-D493-F530-F94F-6D46C7ECA9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84505" y="7020560"/>
              <a:ext cx="216000" cy="216000"/>
            </a:xfrm>
            <a:prstGeom prst="rect">
              <a:avLst/>
            </a:prstGeom>
            <a:solidFill>
              <a:srgbClr val="8FEE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0" i="0">
                <a:latin typeface="Open Sans" panose="020B0606030504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58C2F73-64AD-66BB-A055-E0CEDF14EA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81406" y="7020560"/>
              <a:ext cx="216000" cy="216000"/>
            </a:xfrm>
            <a:prstGeom prst="rect">
              <a:avLst/>
            </a:prstGeom>
            <a:solidFill>
              <a:srgbClr val="1A2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0" i="0">
                <a:latin typeface="Open Sans" panose="020B060603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C153777-97B0-A079-89BE-A14B6D9D11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78307" y="7020560"/>
              <a:ext cx="216000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0" i="0">
                <a:latin typeface="Open Sans" panose="020B060603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5804924-39F3-9CCA-75CA-5584556175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75207" y="7020560"/>
              <a:ext cx="216000" cy="21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0" i="0">
                <a:latin typeface="Open Sans" panose="020B0606030504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452D1D3-C962-A90E-D8B8-2C978AAC50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69009" y="7020560"/>
              <a:ext cx="216000" cy="216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0" i="0">
                <a:latin typeface="Open Sans" panose="020B0606030504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C5BD38-134C-4E2A-6078-750B045C27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65910" y="7020560"/>
              <a:ext cx="216000" cy="21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0" i="0">
                <a:latin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E018F1-4095-609F-C232-E1ECC0BB96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72108" y="7020560"/>
              <a:ext cx="216000" cy="216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0" i="0">
                <a:latin typeface="Open Sans" panose="020B0606030504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650C35-92CF-E617-EF8B-7929AD53B1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62813" y="7020560"/>
              <a:ext cx="216000" cy="216000"/>
            </a:xfrm>
            <a:prstGeom prst="rect">
              <a:avLst/>
            </a:prstGeom>
            <a:solidFill>
              <a:srgbClr val="2828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0" i="0">
                <a:latin typeface="Open Sans" panose="020B0606030504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1BF4C2-A807-7ED1-F507-347F9E025E5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87604" y="7020560"/>
              <a:ext cx="216000" cy="216000"/>
            </a:xfrm>
            <a:prstGeom prst="rect">
              <a:avLst/>
            </a:prstGeom>
            <a:solidFill>
              <a:srgbClr val="00B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0" i="0">
                <a:latin typeface="Open Sans" panose="020B0606030504020204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3" r:id="rId2"/>
    <p:sldLayoutId id="2147483686" r:id="rId3"/>
    <p:sldLayoutId id="2147483707" r:id="rId4"/>
    <p:sldLayoutId id="2147483709" r:id="rId5"/>
    <p:sldLayoutId id="2147483705" r:id="rId6"/>
    <p:sldLayoutId id="2147483711" r:id="rId7"/>
    <p:sldLayoutId id="2147483698" r:id="rId8"/>
    <p:sldLayoutId id="2147483694" r:id="rId9"/>
    <p:sldLayoutId id="2147483708" r:id="rId10"/>
    <p:sldLayoutId id="2147483687" r:id="rId11"/>
    <p:sldLayoutId id="2147483710" r:id="rId12"/>
    <p:sldLayoutId id="2147483704" r:id="rId13"/>
    <p:sldLayoutId id="2147483702" r:id="rId14"/>
  </p:sldLayoutIdLst>
  <p:txStyles>
    <p:titleStyle>
      <a:lvl1pPr eaLnBrk="1" hangingPunct="1">
        <a:lnSpc>
          <a:spcPct val="100000"/>
        </a:lnSpc>
        <a:defRPr sz="4800" b="0" i="0">
          <a:latin typeface="+mj-lt"/>
          <a:ea typeface="+mj-ea"/>
          <a:cs typeface="Segoe UI" panose="020B0502040204020203" pitchFamily="34" charset="0"/>
        </a:defRPr>
      </a:lvl1pPr>
    </p:titleStyle>
    <p:bodyStyle>
      <a:lvl1pPr marL="0" eaLnBrk="1" hangingPunct="1">
        <a:defRPr sz="2800" b="0" i="0">
          <a:latin typeface="+mn-lt"/>
          <a:ea typeface="+mn-ea"/>
          <a:cs typeface="Segoe UI" panose="020B0502040204020203" pitchFamily="34" charset="0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B32868-EF76-A93F-EF16-52F8226333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400" y="625475"/>
            <a:ext cx="2911342" cy="41170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45BBDB5-F18A-F2A4-CCEA-B95F76E8976D}"/>
              </a:ext>
            </a:extLst>
          </p:cNvPr>
          <p:cNvSpPr/>
          <p:nvPr/>
        </p:nvSpPr>
        <p:spPr>
          <a:xfrm>
            <a:off x="7368700" y="1910259"/>
            <a:ext cx="45719" cy="73600"/>
          </a:xfrm>
          <a:prstGeom prst="rect">
            <a:avLst/>
          </a:prstGeom>
          <a:solidFill>
            <a:srgbClr val="9299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4D749E-C902-966C-F29F-B638D02050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700" y="1841033"/>
            <a:ext cx="56368" cy="1060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497F41C-C4A6-CA98-A909-4AF6A35436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5786" y="1857246"/>
            <a:ext cx="72008" cy="10602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657D20-23DA-33F1-980E-73243DDABA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9763" y="9129713"/>
            <a:ext cx="11201400" cy="615553"/>
          </a:xfrm>
        </p:spPr>
        <p:txBody>
          <a:bodyPr/>
          <a:lstStyle/>
          <a:p>
            <a:pPr defTabSz="685800"/>
            <a:r>
              <a:rPr lang="en-GB" sz="2000" spc="450" dirty="0">
                <a:solidFill>
                  <a:prstClr val="white"/>
                </a:solidFill>
                <a:latin typeface="Century Gothic"/>
              </a:rPr>
              <a:t>SINGLE AND MULTI-TEMPERATURE SELF-POWERED</a:t>
            </a:r>
            <a:br>
              <a:rPr lang="en-GB" sz="2000" spc="450" dirty="0">
                <a:solidFill>
                  <a:prstClr val="white"/>
                </a:solidFill>
                <a:latin typeface="Century Gothic"/>
              </a:rPr>
            </a:br>
            <a:r>
              <a:rPr lang="en-GB" sz="2000" spc="450" dirty="0">
                <a:solidFill>
                  <a:prstClr val="white"/>
                </a:solidFill>
                <a:latin typeface="Century Gothic"/>
              </a:rPr>
              <a:t>REFRIGERATION SYSTEMS FOR UNDERMOUNT APPLICATIONS</a:t>
            </a:r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38871C5C-E9A2-DB81-D4DF-6C5A7271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5205" y="10482263"/>
            <a:ext cx="6784975" cy="60166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© 2025 </a:t>
            </a:r>
            <a:r>
              <a:rPr lang="en-BE" dirty="0">
                <a:solidFill>
                  <a:schemeClr val="bg1"/>
                </a:solidFill>
              </a:rPr>
              <a:t>I </a:t>
            </a:r>
            <a:r>
              <a:rPr lang="en-GB" dirty="0">
                <a:solidFill>
                  <a:schemeClr val="bg1"/>
                </a:solidFill>
              </a:rPr>
              <a:t>Thermo King Europe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7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889EF-66AF-D7FC-1F20-15914A586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ED7F2A0B-FF3C-CF1B-B808-7446297333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8063" y="1935163"/>
            <a:ext cx="8510587" cy="630942"/>
          </a:xfrm>
        </p:spPr>
        <p:txBody>
          <a:bodyPr vert="horz" wrap="square" lIns="0" tIns="15240" rIns="0" bIns="0" rtlCol="0">
            <a:spAutoFit/>
          </a:bodyPr>
          <a:lstStyle/>
          <a:p>
            <a:r>
              <a:rPr lang="nl-BE" dirty="0"/>
              <a:t>Pharma distribution</a:t>
            </a:r>
            <a:endParaRPr lang="en-GB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5BD47760-0B96-8783-E6CB-5644CE6340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8063" y="2798181"/>
            <a:ext cx="8510587" cy="2154436"/>
          </a:xfrm>
        </p:spPr>
        <p:txBody>
          <a:bodyPr/>
          <a:lstStyle/>
          <a:p>
            <a:r>
              <a:rPr lang="en-US" dirty="0"/>
              <a:t>Accurate temperature control</a:t>
            </a:r>
          </a:p>
          <a:p>
            <a:r>
              <a:rPr lang="en-US" dirty="0"/>
              <a:t>Operations reliability</a:t>
            </a:r>
          </a:p>
          <a:p>
            <a:r>
              <a:rPr lang="en-US" dirty="0"/>
              <a:t>Reduced noise and emissions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Recommended options: </a:t>
            </a:r>
            <a:r>
              <a:rPr lang="en-US" dirty="0"/>
              <a:t>Precise Temperature control (PTC)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28FD246-1ABC-5C23-D0B6-6330194FB3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485595" y="1212755"/>
            <a:ext cx="5925693" cy="215444"/>
          </a:xfrm>
        </p:spPr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6C4BF0-D08E-0C12-1705-FC31D076B604}"/>
              </a:ext>
            </a:extLst>
          </p:cNvPr>
          <p:cNvSpPr/>
          <p:nvPr/>
        </p:nvSpPr>
        <p:spPr>
          <a:xfrm>
            <a:off x="-10743" y="0"/>
            <a:ext cx="146050" cy="11309350"/>
          </a:xfrm>
          <a:prstGeom prst="rect">
            <a:avLst/>
          </a:prstGeom>
          <a:solidFill>
            <a:srgbClr val="0090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pic>
        <p:nvPicPr>
          <p:cNvPr id="11" name="Picture Placeholder 10" descr="A group of people walking in front of a large window&#10;&#10;Description automatically generated">
            <a:extLst>
              <a:ext uri="{FF2B5EF4-FFF2-40B4-BE49-F238E27FC236}">
                <a16:creationId xmlns:a16="http://schemas.microsoft.com/office/drawing/2014/main" id="{E561D288-6127-3683-5B40-2F8F2805FA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1437" y="1934884"/>
            <a:ext cx="10052663" cy="821559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F997D6-8CC0-0E17-8270-A62BD76A563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© 2025 </a:t>
            </a:r>
            <a:r>
              <a:rPr lang="en-BE" kern="1200">
                <a:solidFill>
                  <a:srgbClr val="0098D7"/>
                </a:solidFill>
                <a:ea typeface="+mn-ea"/>
              </a:rPr>
              <a:t>I </a:t>
            </a:r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Thermo King Europe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00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CF0A1-0366-74B2-3C61-371337DBF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C96FC4BE-C24C-8C66-B447-063923D6C0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8063" y="1935163"/>
            <a:ext cx="8510587" cy="630942"/>
          </a:xfrm>
        </p:spPr>
        <p:txBody>
          <a:bodyPr vert="horz" wrap="square" lIns="0" tIns="15240" rIns="0" bIns="0" rtlCol="0">
            <a:spAutoFit/>
          </a:bodyPr>
          <a:lstStyle/>
          <a:p>
            <a:r>
              <a:rPr lang="en-GB" dirty="0"/>
              <a:t>Airport catering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4D09C485-DDEE-46BA-9D45-4C330D80F6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8063" y="2798181"/>
            <a:ext cx="8510587" cy="2154436"/>
          </a:xfrm>
        </p:spPr>
        <p:txBody>
          <a:bodyPr/>
          <a:lstStyle/>
          <a:p>
            <a:r>
              <a:rPr lang="en-US" dirty="0"/>
              <a:t>Reduced noise and emissions</a:t>
            </a:r>
          </a:p>
          <a:p>
            <a:r>
              <a:rPr lang="en-US" dirty="0"/>
              <a:t>Operations reliability</a:t>
            </a:r>
          </a:p>
          <a:p>
            <a:r>
              <a:rPr lang="en-US" dirty="0"/>
              <a:t>Lower costs of operations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Recommended options: </a:t>
            </a:r>
            <a:r>
              <a:rPr lang="en-US" dirty="0"/>
              <a:t>Whisper kit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ACE0C70-09CD-D372-ED49-41F1430D86D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485595" y="1212755"/>
            <a:ext cx="5925693" cy="215444"/>
          </a:xfrm>
        </p:spPr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9338F-CF89-D929-5429-735EE21F4A25}"/>
              </a:ext>
            </a:extLst>
          </p:cNvPr>
          <p:cNvSpPr/>
          <p:nvPr/>
        </p:nvSpPr>
        <p:spPr>
          <a:xfrm>
            <a:off x="-10743" y="0"/>
            <a:ext cx="146050" cy="11309350"/>
          </a:xfrm>
          <a:prstGeom prst="rect">
            <a:avLst/>
          </a:prstGeom>
          <a:solidFill>
            <a:srgbClr val="0090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pic>
        <p:nvPicPr>
          <p:cNvPr id="11" name="Picture Placeholder 10" descr="A truck with a container on the back of a plane&#10;&#10;Description automatically generated">
            <a:extLst>
              <a:ext uri="{FF2B5EF4-FFF2-40B4-BE49-F238E27FC236}">
                <a16:creationId xmlns:a16="http://schemas.microsoft.com/office/drawing/2014/main" id="{FD932B6F-5762-F159-7B2D-BBF283BCC2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FA0CA-09B2-09C5-255A-4D4835F9B04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© 2025 </a:t>
            </a:r>
            <a:r>
              <a:rPr lang="en-BE" kern="1200">
                <a:solidFill>
                  <a:srgbClr val="0098D7"/>
                </a:solidFill>
                <a:ea typeface="+mn-ea"/>
              </a:rPr>
              <a:t>I </a:t>
            </a:r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Thermo King Europe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15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C4BD38-C14E-E0CE-BCC9-A759CFAEF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00" y="1800000"/>
            <a:ext cx="8742045" cy="661720"/>
          </a:xfrm>
        </p:spPr>
        <p:txBody>
          <a:bodyPr/>
          <a:lstStyle/>
          <a:p>
            <a:r>
              <a:rPr lang="en-US" sz="4000" dirty="0"/>
              <a:t>Specifications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2E5AFAC-B893-7DA5-4BE3-CDF0CEF7093C}"/>
              </a:ext>
            </a:extLst>
          </p:cNvPr>
          <p:cNvSpPr txBox="1">
            <a:spLocks/>
          </p:cNvSpPr>
          <p:nvPr/>
        </p:nvSpPr>
        <p:spPr>
          <a:xfrm>
            <a:off x="13485595" y="1212755"/>
            <a:ext cx="592569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r" eaLnBrk="1" hangingPunct="1">
              <a:defRPr sz="1400" b="0" i="0" spc="3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SPECIFICATIONS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672442-FFBB-0496-E834-4EF5A539D3AF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© 2025 </a:t>
            </a:r>
            <a:r>
              <a:rPr lang="en-BE" kern="1200">
                <a:solidFill>
                  <a:srgbClr val="0098D7"/>
                </a:solidFill>
                <a:ea typeface="+mn-ea"/>
              </a:rPr>
              <a:t>I </a:t>
            </a:r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Thermo King Europe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D55906-8040-01CC-691F-87FB5F637D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270" y="2918370"/>
            <a:ext cx="9029780" cy="6912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44D967-6D29-AA08-AB6B-82DA6C35F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4098" y="2918371"/>
            <a:ext cx="9029780" cy="1079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F2F7F7-36E8-CF8A-6BC2-9B251CFE63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153" y="3854475"/>
            <a:ext cx="9029780" cy="301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66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B6C80-A98C-2479-A020-EEF849315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F10629-4267-14C7-C0DF-2B8EB3E42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00" y="1800000"/>
            <a:ext cx="8742045" cy="661720"/>
          </a:xfrm>
        </p:spPr>
        <p:txBody>
          <a:bodyPr/>
          <a:lstStyle/>
          <a:p>
            <a:r>
              <a:rPr lang="en-US" sz="4000" dirty="0"/>
              <a:t>Dimensions</a:t>
            </a:r>
          </a:p>
        </p:txBody>
      </p:sp>
      <p:pic>
        <p:nvPicPr>
          <p:cNvPr id="9" name="Picture 8" descr="Several different types of electrical equipment&#10;&#10;Description automatically generated">
            <a:extLst>
              <a:ext uri="{FF2B5EF4-FFF2-40B4-BE49-F238E27FC236}">
                <a16:creationId xmlns:a16="http://schemas.microsoft.com/office/drawing/2014/main" id="{325C7900-7339-ED01-8CB9-1D837C0EB3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7234" y="2630339"/>
            <a:ext cx="14689632" cy="81722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979DE-4528-F906-9715-DE27A18ECB82}"/>
              </a:ext>
            </a:extLst>
          </p:cNvPr>
          <p:cNvSpPr txBox="1">
            <a:spLocks/>
          </p:cNvSpPr>
          <p:nvPr/>
        </p:nvSpPr>
        <p:spPr>
          <a:xfrm>
            <a:off x="13485595" y="1212755"/>
            <a:ext cx="592569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r" eaLnBrk="1" hangingPunct="1">
              <a:defRPr sz="1400" b="0" i="0" spc="3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DIMENSIONS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9EFAEA-14CE-0847-C266-9FB81D35878A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© 2025 </a:t>
            </a:r>
            <a:r>
              <a:rPr lang="en-BE" kern="1200">
                <a:solidFill>
                  <a:srgbClr val="0098D7"/>
                </a:solidFill>
                <a:ea typeface="+mn-ea"/>
              </a:rPr>
              <a:t>I </a:t>
            </a:r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Thermo King Europe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64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E52B00-DABD-D8BE-A811-DF8DFD82799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7074" y="3710459"/>
            <a:ext cx="18192750" cy="738664"/>
          </a:xfrm>
        </p:spPr>
        <p:txBody>
          <a:bodyPr/>
          <a:lstStyle/>
          <a:p>
            <a:pPr algn="ctr"/>
            <a:r>
              <a:rPr lang="en-US" sz="4800" spc="300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5762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008000" y="1800000"/>
            <a:ext cx="10185400" cy="948978"/>
          </a:xfrm>
        </p:spPr>
        <p:txBody>
          <a:bodyPr vert="horz" wrap="square" lIns="0" tIns="15240" rIns="0" bIns="0" rtlCol="0">
            <a:spAutoFit/>
          </a:bodyPr>
          <a:lstStyle/>
          <a:p>
            <a:r>
              <a:rPr lang="en-GB" dirty="0"/>
              <a:t>Contents</a:t>
            </a:r>
          </a:p>
        </p:txBody>
      </p:sp>
      <p:sp>
        <p:nvSpPr>
          <p:cNvPr id="31" name="Subtitle 30">
            <a:extLst>
              <a:ext uri="{FF2B5EF4-FFF2-40B4-BE49-F238E27FC236}">
                <a16:creationId xmlns:a16="http://schemas.microsoft.com/office/drawing/2014/main" id="{514145BD-8256-04C6-8244-5C4B09489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8000" y="5027355"/>
            <a:ext cx="18686076" cy="2154436"/>
          </a:xfrm>
        </p:spPr>
        <p:txBody>
          <a:bodyPr numCol="6" anchor="ctr"/>
          <a:lstStyle/>
          <a:p>
            <a:endParaRPr lang="en-US" dirty="0"/>
          </a:p>
          <a:p>
            <a:r>
              <a:rPr lang="en-US" dirty="0"/>
              <a:t>UT-Series</a:t>
            </a:r>
          </a:p>
          <a:p>
            <a:endParaRPr lang="en-US" dirty="0"/>
          </a:p>
          <a:p>
            <a:r>
              <a:rPr lang="en-US" dirty="0"/>
              <a:t>   </a:t>
            </a:r>
          </a:p>
          <a:p>
            <a:r>
              <a:rPr lang="en-US" dirty="0"/>
              <a:t>    </a:t>
            </a:r>
          </a:p>
          <a:p>
            <a:endParaRPr lang="en-US" dirty="0"/>
          </a:p>
          <a:p>
            <a:r>
              <a:rPr lang="en-US" dirty="0"/>
              <a:t> Benefits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Facts and figures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r>
              <a:rPr lang="en-US" dirty="0"/>
              <a:t>Applications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defTabSz="1030288">
              <a:tabLst>
                <a:tab pos="1203325" algn="l"/>
                <a:tab pos="1889125" algn="l"/>
              </a:tabLst>
            </a:pPr>
            <a:r>
              <a:rPr lang="en-US" dirty="0"/>
              <a:t>Specifications</a:t>
            </a:r>
          </a:p>
          <a:p>
            <a:pPr defTabSz="1030288">
              <a:tabLst>
                <a:tab pos="1203325" algn="l"/>
                <a:tab pos="1889125" algn="l"/>
              </a:tabLst>
            </a:pPr>
            <a:endParaRPr lang="en-US" dirty="0"/>
          </a:p>
          <a:p>
            <a:pPr defTabSz="1030288">
              <a:tabLst>
                <a:tab pos="1203325" algn="l"/>
                <a:tab pos="1889125" algn="l"/>
              </a:tabLst>
            </a:pPr>
            <a:endParaRPr lang="en-US" dirty="0"/>
          </a:p>
          <a:p>
            <a:pPr defTabSz="1030288">
              <a:tabLst>
                <a:tab pos="1203325" algn="l"/>
                <a:tab pos="1889125" algn="l"/>
              </a:tabLst>
            </a:pPr>
            <a:endParaRPr lang="en-US" dirty="0"/>
          </a:p>
          <a:p>
            <a:pPr defTabSz="1030288">
              <a:tabLst>
                <a:tab pos="1203325" algn="l"/>
                <a:tab pos="1889125" algn="l"/>
              </a:tabLst>
            </a:pPr>
            <a:endParaRPr lang="en-US" dirty="0"/>
          </a:p>
          <a:p>
            <a:pPr defTabSz="1030288">
              <a:tabLst>
                <a:tab pos="1203325" algn="l"/>
                <a:tab pos="1889125" algn="l"/>
              </a:tabLst>
            </a:pPr>
            <a:r>
              <a:rPr lang="en-US" dirty="0"/>
              <a:t>Dimensions</a:t>
            </a:r>
          </a:p>
          <a:p>
            <a:pPr defTabSz="1030288">
              <a:tabLst>
                <a:tab pos="1203325" algn="l"/>
                <a:tab pos="1889125" algn="l"/>
              </a:tabLst>
            </a:pPr>
            <a:endParaRPr lang="en-US" dirty="0"/>
          </a:p>
          <a:p>
            <a:pPr defTabSz="1030288">
              <a:tabLst>
                <a:tab pos="1203325" algn="l"/>
                <a:tab pos="1889125" algn="l"/>
              </a:tabLst>
            </a:pPr>
            <a:endParaRPr lang="en-US" dirty="0"/>
          </a:p>
          <a:p>
            <a:pPr defTabSz="1030288">
              <a:tabLst>
                <a:tab pos="1203325" algn="l"/>
                <a:tab pos="1889125" algn="l"/>
              </a:tabLst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A73430-B1FB-DAE9-C3E6-18BC129C5280}"/>
              </a:ext>
            </a:extLst>
          </p:cNvPr>
          <p:cNvGrpSpPr/>
          <p:nvPr/>
        </p:nvGrpSpPr>
        <p:grpSpPr>
          <a:xfrm>
            <a:off x="4435426" y="5027355"/>
            <a:ext cx="8928992" cy="1254640"/>
            <a:chOff x="4795466" y="5027355"/>
            <a:chExt cx="10771482" cy="1254640"/>
          </a:xfrm>
        </p:grpSpPr>
        <p:sp>
          <p:nvSpPr>
            <p:cNvPr id="2" name="object 10">
              <a:extLst>
                <a:ext uri="{FF2B5EF4-FFF2-40B4-BE49-F238E27FC236}">
                  <a16:creationId xmlns:a16="http://schemas.microsoft.com/office/drawing/2014/main" id="{89BAEF17-E489-DABA-21B4-AC5330B5CC09}"/>
                </a:ext>
              </a:extLst>
            </p:cNvPr>
            <p:cNvSpPr/>
            <p:nvPr/>
          </p:nvSpPr>
          <p:spPr>
            <a:xfrm>
              <a:off x="4795466" y="5027355"/>
              <a:ext cx="0" cy="1254640"/>
            </a:xfrm>
            <a:custGeom>
              <a:avLst/>
              <a:gdLst/>
              <a:ahLst/>
              <a:cxnLst/>
              <a:rect l="l" t="t" r="r" b="b"/>
              <a:pathLst>
                <a:path h="733425">
                  <a:moveTo>
                    <a:pt x="0" y="732961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90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10">
              <a:extLst>
                <a:ext uri="{FF2B5EF4-FFF2-40B4-BE49-F238E27FC236}">
                  <a16:creationId xmlns:a16="http://schemas.microsoft.com/office/drawing/2014/main" id="{D51B2D82-8FB0-033D-D69D-9CF50C9CB91C}"/>
                </a:ext>
              </a:extLst>
            </p:cNvPr>
            <p:cNvSpPr/>
            <p:nvPr/>
          </p:nvSpPr>
          <p:spPr>
            <a:xfrm>
              <a:off x="12212290" y="5027355"/>
              <a:ext cx="0" cy="1254640"/>
            </a:xfrm>
            <a:custGeom>
              <a:avLst/>
              <a:gdLst/>
              <a:ahLst/>
              <a:cxnLst/>
              <a:rect l="l" t="t" r="r" b="b"/>
              <a:pathLst>
                <a:path h="733425">
                  <a:moveTo>
                    <a:pt x="0" y="732961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90D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" name="object 10">
              <a:extLst>
                <a:ext uri="{FF2B5EF4-FFF2-40B4-BE49-F238E27FC236}">
                  <a16:creationId xmlns:a16="http://schemas.microsoft.com/office/drawing/2014/main" id="{02CAC884-17EF-1722-F8AB-5E38A1000716}"/>
                </a:ext>
              </a:extLst>
            </p:cNvPr>
            <p:cNvSpPr/>
            <p:nvPr/>
          </p:nvSpPr>
          <p:spPr>
            <a:xfrm>
              <a:off x="7819802" y="5027355"/>
              <a:ext cx="0" cy="1254640"/>
            </a:xfrm>
            <a:custGeom>
              <a:avLst/>
              <a:gdLst/>
              <a:ahLst/>
              <a:cxnLst/>
              <a:rect l="l" t="t" r="r" b="b"/>
              <a:pathLst>
                <a:path h="733425">
                  <a:moveTo>
                    <a:pt x="0" y="732961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90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7DD2B359-22B9-233C-B0AB-428A3D71E9FB}"/>
                </a:ext>
              </a:extLst>
            </p:cNvPr>
            <p:cNvSpPr/>
            <p:nvPr/>
          </p:nvSpPr>
          <p:spPr>
            <a:xfrm>
              <a:off x="15566948" y="5027355"/>
              <a:ext cx="0" cy="1254640"/>
            </a:xfrm>
            <a:custGeom>
              <a:avLst/>
              <a:gdLst/>
              <a:ahLst/>
              <a:cxnLst/>
              <a:rect l="l" t="t" r="r" b="b"/>
              <a:pathLst>
                <a:path h="733425">
                  <a:moveTo>
                    <a:pt x="0" y="732961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90D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0" name="object 10">
            <a:extLst>
              <a:ext uri="{FF2B5EF4-FFF2-40B4-BE49-F238E27FC236}">
                <a16:creationId xmlns:a16="http://schemas.microsoft.com/office/drawing/2014/main" id="{AA8C45E9-4B28-910E-E657-91797137928D}"/>
              </a:ext>
            </a:extLst>
          </p:cNvPr>
          <p:cNvSpPr/>
          <p:nvPr/>
        </p:nvSpPr>
        <p:spPr>
          <a:xfrm>
            <a:off x="16678226" y="5027355"/>
            <a:ext cx="0" cy="1254640"/>
          </a:xfrm>
          <a:custGeom>
            <a:avLst/>
            <a:gdLst/>
            <a:ahLst/>
            <a:cxnLst/>
            <a:rect l="l" t="t" r="r" b="b"/>
            <a:pathLst>
              <a:path h="733425">
                <a:moveTo>
                  <a:pt x="0" y="732961"/>
                </a:moveTo>
                <a:lnTo>
                  <a:pt x="0" y="0"/>
                </a:lnTo>
              </a:path>
            </a:pathLst>
          </a:custGeom>
          <a:ln w="38100">
            <a:solidFill>
              <a:srgbClr val="0090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CE5255C-A289-9A61-2721-6AB0DFD3B8C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© 2025 </a:t>
            </a:r>
            <a:r>
              <a:rPr lang="en-BE" kern="1200">
                <a:solidFill>
                  <a:srgbClr val="0098D7"/>
                </a:solidFill>
                <a:ea typeface="+mn-ea"/>
              </a:rPr>
              <a:t>I </a:t>
            </a:r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Thermo King Europe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8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08000" y="1934884"/>
            <a:ext cx="8510650" cy="630942"/>
          </a:xfrm>
        </p:spPr>
        <p:txBody>
          <a:bodyPr vert="horz" wrap="square" lIns="0" tIns="15240" rIns="0" bIns="0" rtlCol="0">
            <a:spAutoFit/>
          </a:bodyPr>
          <a:lstStyle/>
          <a:p>
            <a:r>
              <a:rPr lang="en-GB" dirty="0"/>
              <a:t>Go undermount</a:t>
            </a:r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2520C530-164C-BE24-03DA-C1B0DAEE88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8000" y="3210373"/>
            <a:ext cx="7737885" cy="815170"/>
          </a:xfrm>
        </p:spPr>
        <p:txBody>
          <a:bodyPr/>
          <a:lstStyle/>
          <a:p>
            <a:r>
              <a:rPr lang="en-US" dirty="0"/>
              <a:t>Advantages of undermount refrigeration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1D46DDC5-1495-5534-74B8-1F1B1DD5FC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8063" y="4557713"/>
            <a:ext cx="8510587" cy="2077492"/>
          </a:xfrm>
        </p:spPr>
        <p:txBody>
          <a:bodyPr/>
          <a:lstStyle/>
          <a:p>
            <a:r>
              <a:rPr lang="en-US" dirty="0"/>
              <a:t>Lower truck height for better access to the city</a:t>
            </a:r>
          </a:p>
          <a:p>
            <a:r>
              <a:rPr lang="en-US" dirty="0"/>
              <a:t>Higher truck cabin and lower noise for more driver comfort</a:t>
            </a:r>
          </a:p>
          <a:p>
            <a:r>
              <a:rPr lang="en-US" dirty="0"/>
              <a:t>Lower center of gravity and less weight on front axle for better truck balance</a:t>
            </a:r>
          </a:p>
          <a:p>
            <a:r>
              <a:rPr lang="en-US" dirty="0"/>
              <a:t>Better access for service/maintenance (no work at heights)</a:t>
            </a:r>
            <a:endParaRPr lang="nl-NL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4194D35-B558-D6BB-FA60-F5D76897E46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485595" y="1212755"/>
            <a:ext cx="5925693" cy="21544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WHY UT-SERIES?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B9A462-68E6-A49F-950E-EA53160DB7FE}"/>
              </a:ext>
            </a:extLst>
          </p:cNvPr>
          <p:cNvSpPr/>
          <p:nvPr/>
        </p:nvSpPr>
        <p:spPr>
          <a:xfrm>
            <a:off x="-10743" y="0"/>
            <a:ext cx="146050" cy="11309350"/>
          </a:xfrm>
          <a:prstGeom prst="rect">
            <a:avLst/>
          </a:prstGeom>
          <a:solidFill>
            <a:srgbClr val="0090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0" name="Content Placeholder 39">
            <a:extLst>
              <a:ext uri="{FF2B5EF4-FFF2-40B4-BE49-F238E27FC236}">
                <a16:creationId xmlns:a16="http://schemas.microsoft.com/office/drawing/2014/main" id="{DC560BF8-4657-F0E4-8FB8-A7DBC54BBD04}"/>
              </a:ext>
            </a:extLst>
          </p:cNvPr>
          <p:cNvSpPr txBox="1">
            <a:spLocks/>
          </p:cNvSpPr>
          <p:nvPr/>
        </p:nvSpPr>
        <p:spPr>
          <a:xfrm>
            <a:off x="1044785" y="7321334"/>
            <a:ext cx="7737885" cy="4103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lnSpc>
                <a:spcPts val="3200"/>
              </a:lnSpc>
              <a:defRPr sz="3200" b="0" i="0" spc="300">
                <a:latin typeface="+mj-lt"/>
                <a:ea typeface="+mn-ea"/>
                <a:cs typeface="Segoe UI" panose="020B0502040204020203" pitchFamily="34" charset="0"/>
              </a:defRPr>
            </a:lvl1pPr>
            <a:lvl2pPr marL="457200" eaLnBrk="1" hangingPunct="1">
              <a:defRPr sz="3200" b="0" i="0" spc="30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eaLnBrk="1" hangingPunct="1">
              <a:defRPr sz="3200" b="0" i="0" spc="30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eaLnBrk="1" hangingPunct="1">
              <a:defRPr sz="3200" b="0" i="0" spc="30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eaLnBrk="1" hangingPunct="1">
              <a:defRPr sz="3200" b="0" i="0" spc="30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Common applications</a:t>
            </a:r>
          </a:p>
        </p:txBody>
      </p:sp>
      <p:sp>
        <p:nvSpPr>
          <p:cNvPr id="11" name="Text Placeholder 43">
            <a:extLst>
              <a:ext uri="{FF2B5EF4-FFF2-40B4-BE49-F238E27FC236}">
                <a16:creationId xmlns:a16="http://schemas.microsoft.com/office/drawing/2014/main" id="{2116A22E-7661-7C29-BAC3-71793AE1190F}"/>
              </a:ext>
            </a:extLst>
          </p:cNvPr>
          <p:cNvSpPr txBox="1">
            <a:spLocks/>
          </p:cNvSpPr>
          <p:nvPr/>
        </p:nvSpPr>
        <p:spPr>
          <a:xfrm>
            <a:off x="1008063" y="7963779"/>
            <a:ext cx="8510587" cy="1708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457200" indent="-457200" eaLnBrk="1" hangingPunct="1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14400" indent="-457200" eaLnBrk="1" hangingPunct="1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371600" indent="-457200" eaLnBrk="1" hangingPunct="1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828800" indent="-457200" eaLnBrk="1" hangingPunct="1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286000" indent="-457200" eaLnBrk="1" hangingPunct="1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Inner city distribution</a:t>
            </a:r>
          </a:p>
          <a:p>
            <a:r>
              <a:rPr lang="en-US" dirty="0"/>
              <a:t>City-to-city distribution (long haul or city trailers)</a:t>
            </a:r>
          </a:p>
          <a:p>
            <a:r>
              <a:rPr lang="en-US" dirty="0"/>
              <a:t>Pharma distribution</a:t>
            </a:r>
          </a:p>
          <a:p>
            <a:r>
              <a:rPr lang="en-US" dirty="0"/>
              <a:t>Airport catering</a:t>
            </a:r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74F833-B014-19EB-DCAA-3BAA1F6E521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© 2025 </a:t>
            </a:r>
            <a:r>
              <a:rPr lang="en-BE" kern="1200">
                <a:solidFill>
                  <a:srgbClr val="0098D7"/>
                </a:solidFill>
                <a:ea typeface="+mn-ea"/>
              </a:rPr>
              <a:t>I </a:t>
            </a:r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Thermo King Europe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9C8DD05-08FF-9D3E-0A7E-7FEF9776C4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2F0E9-AEE7-1696-3E1B-18291920E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01F5BFFF-1035-9A63-14E0-29FA0D84DA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8000" y="1934884"/>
            <a:ext cx="8510650" cy="630942"/>
          </a:xfrm>
        </p:spPr>
        <p:txBody>
          <a:bodyPr vert="horz" wrap="square" lIns="0" tIns="15240" rIns="0" bIns="0" rtlCol="0">
            <a:spAutoFit/>
          </a:bodyPr>
          <a:lstStyle/>
          <a:p>
            <a:r>
              <a:rPr lang="en-GB" dirty="0"/>
              <a:t>Quiet power</a:t>
            </a:r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C6BC55C5-74F0-B564-25E0-789F4F46A2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8000" y="3210373"/>
            <a:ext cx="7737885" cy="815170"/>
          </a:xfrm>
        </p:spPr>
        <p:txBody>
          <a:bodyPr/>
          <a:lstStyle/>
          <a:p>
            <a:r>
              <a:rPr lang="en-US" dirty="0"/>
              <a:t>Optimized uptime and cargo safety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41E02384-39B8-D576-E068-4F492753C6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8063" y="4557713"/>
            <a:ext cx="8510587" cy="2292935"/>
          </a:xfrm>
        </p:spPr>
        <p:txBody>
          <a:bodyPr/>
          <a:lstStyle/>
          <a:p>
            <a:r>
              <a:rPr lang="en-US" dirty="0"/>
              <a:t>The highest cooling capacity in the diesel undermount market allows for a much quicker time to reach the set-point and recover temperature after door openings</a:t>
            </a:r>
          </a:p>
          <a:p>
            <a:r>
              <a:rPr lang="en-US" dirty="0"/>
              <a:t>UT-R Spectrum enables multi-temperature flexibility for delivering fresh and frozen good with up to three different compartments</a:t>
            </a:r>
            <a:endParaRPr lang="nl-NL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26B6777-F323-F32C-802B-19437A96F52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485595" y="1212755"/>
            <a:ext cx="5925693" cy="21544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BENEFITS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594A07-8FB9-453A-B067-B2619F9235EB}"/>
              </a:ext>
            </a:extLst>
          </p:cNvPr>
          <p:cNvSpPr/>
          <p:nvPr/>
        </p:nvSpPr>
        <p:spPr>
          <a:xfrm>
            <a:off x="-10743" y="0"/>
            <a:ext cx="146050" cy="11309350"/>
          </a:xfrm>
          <a:prstGeom prst="rect">
            <a:avLst/>
          </a:prstGeom>
          <a:solidFill>
            <a:srgbClr val="0090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0" name="Content Placeholder 39">
            <a:extLst>
              <a:ext uri="{FF2B5EF4-FFF2-40B4-BE49-F238E27FC236}">
                <a16:creationId xmlns:a16="http://schemas.microsoft.com/office/drawing/2014/main" id="{48E9678D-65D7-40F2-02C4-1F9B37CD6E79}"/>
              </a:ext>
            </a:extLst>
          </p:cNvPr>
          <p:cNvSpPr txBox="1">
            <a:spLocks/>
          </p:cNvSpPr>
          <p:nvPr/>
        </p:nvSpPr>
        <p:spPr>
          <a:xfrm>
            <a:off x="1044785" y="7321334"/>
            <a:ext cx="7737885" cy="4103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lnSpc>
                <a:spcPts val="3200"/>
              </a:lnSpc>
              <a:defRPr sz="3200" b="0" i="0" spc="300">
                <a:latin typeface="+mj-lt"/>
                <a:ea typeface="+mn-ea"/>
                <a:cs typeface="Segoe UI" panose="020B0502040204020203" pitchFamily="34" charset="0"/>
              </a:defRPr>
            </a:lvl1pPr>
            <a:lvl2pPr marL="457200" eaLnBrk="1" hangingPunct="1">
              <a:defRPr sz="3200" b="0" i="0" spc="30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eaLnBrk="1" hangingPunct="1">
              <a:defRPr sz="3200" b="0" i="0" spc="30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eaLnBrk="1" hangingPunct="1">
              <a:defRPr sz="3200" b="0" i="0" spc="30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eaLnBrk="1" hangingPunct="1">
              <a:defRPr sz="3200" b="0" i="0" spc="30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Quiet operations, day &amp; night</a:t>
            </a:r>
          </a:p>
        </p:txBody>
      </p:sp>
      <p:sp>
        <p:nvSpPr>
          <p:cNvPr id="11" name="Text Placeholder 43">
            <a:extLst>
              <a:ext uri="{FF2B5EF4-FFF2-40B4-BE49-F238E27FC236}">
                <a16:creationId xmlns:a16="http://schemas.microsoft.com/office/drawing/2014/main" id="{AD158D00-455F-CF8C-D116-B71EEF80F533}"/>
              </a:ext>
            </a:extLst>
          </p:cNvPr>
          <p:cNvSpPr txBox="1">
            <a:spLocks/>
          </p:cNvSpPr>
          <p:nvPr/>
        </p:nvSpPr>
        <p:spPr>
          <a:xfrm>
            <a:off x="1008063" y="7963779"/>
            <a:ext cx="8510587" cy="2369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457200" indent="-457200" eaLnBrk="1" hangingPunct="1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14400" indent="-457200" eaLnBrk="1" hangingPunct="1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371600" indent="-457200" eaLnBrk="1" hangingPunct="1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828800" indent="-457200" eaLnBrk="1" hangingPunct="1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286000" indent="-457200" eaLnBrk="1" hangingPunct="1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Reduced noise and vibrations by 3dB(A) versus the legacy product</a:t>
            </a:r>
          </a:p>
          <a:p>
            <a:r>
              <a:rPr lang="en-US" dirty="0"/>
              <a:t>Lower noise improves the perception of your operations on your local community and the well-being of your drivers</a:t>
            </a:r>
          </a:p>
          <a:p>
            <a:r>
              <a:rPr lang="en-US" dirty="0"/>
              <a:t>Emitted noise can be further reduced with Whisper option on all models, up to 4dB(A)</a:t>
            </a:r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B078E-941D-5737-375F-83DF0DA53B97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© 2025 </a:t>
            </a:r>
            <a:r>
              <a:rPr lang="en-BE" kern="1200">
                <a:solidFill>
                  <a:srgbClr val="0098D7"/>
                </a:solidFill>
                <a:ea typeface="+mn-ea"/>
              </a:rPr>
              <a:t>I </a:t>
            </a:r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Thermo King Europe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2ED81E4-2FF1-41A6-09A0-5B95F6782B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1437" y="1934884"/>
            <a:ext cx="10052663" cy="8215591"/>
          </a:xfrm>
        </p:spPr>
      </p:pic>
    </p:spTree>
    <p:extLst>
      <p:ext uri="{BB962C8B-B14F-4D97-AF65-F5344CB8AC3E}">
        <p14:creationId xmlns:p14="http://schemas.microsoft.com/office/powerpoint/2010/main" val="172283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FFE36-B92B-841F-C1A6-0B7A7FEEC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9ED30854-BE5B-C922-A6EC-08A2B59F13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8000" y="1934884"/>
            <a:ext cx="8510650" cy="630942"/>
          </a:xfrm>
        </p:spPr>
        <p:txBody>
          <a:bodyPr vert="horz" wrap="square" lIns="0" tIns="15240" rIns="0" bIns="0" rtlCol="0">
            <a:spAutoFit/>
          </a:bodyPr>
          <a:lstStyle/>
          <a:p>
            <a:r>
              <a:rPr lang="nl-BE" dirty="0"/>
              <a:t>Small &amp; strong</a:t>
            </a:r>
            <a:endParaRPr lang="en-GB" dirty="0"/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E7D5CE95-9165-0006-9133-2395F6313C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8000" y="3210373"/>
            <a:ext cx="7737885" cy="410369"/>
          </a:xfrm>
        </p:spPr>
        <p:txBody>
          <a:bodyPr/>
          <a:lstStyle/>
          <a:p>
            <a:r>
              <a:rPr lang="en-US" dirty="0"/>
              <a:t>More time on the road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BAB74D5F-85C7-5E31-E1C3-73D3E3C584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8063" y="3852819"/>
            <a:ext cx="8510587" cy="2739211"/>
          </a:xfrm>
        </p:spPr>
        <p:txBody>
          <a:bodyPr/>
          <a:lstStyle/>
          <a:p>
            <a:r>
              <a:rPr lang="en-US" dirty="0"/>
              <a:t>Built upon the legacy of Thermo King’s T-Series, </a:t>
            </a:r>
            <a:br>
              <a:rPr lang="en-US" dirty="0"/>
            </a:br>
            <a:r>
              <a:rPr lang="en-US" dirty="0"/>
              <a:t>class leader in reliability</a:t>
            </a:r>
          </a:p>
          <a:p>
            <a:r>
              <a:rPr lang="en-US" dirty="0"/>
              <a:t>Thermo King’s best-in-class compressor and new enclosure design dramatically reduce the risk of breakdown and makes the unit much easier to service</a:t>
            </a:r>
          </a:p>
          <a:p>
            <a:r>
              <a:rPr lang="en-US" dirty="0"/>
              <a:t>2 Years warranty as standard, and 3 or 4 years extended warranty as an option for additional peace of mind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EDAD386-67F3-F522-92B4-3282D8B9A77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485595" y="1212755"/>
            <a:ext cx="5925693" cy="21544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BENEFITS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04D9B4-A936-2DD2-D15A-A71F0F18D936}"/>
              </a:ext>
            </a:extLst>
          </p:cNvPr>
          <p:cNvSpPr/>
          <p:nvPr/>
        </p:nvSpPr>
        <p:spPr>
          <a:xfrm>
            <a:off x="-10743" y="0"/>
            <a:ext cx="146050" cy="11309350"/>
          </a:xfrm>
          <a:prstGeom prst="rect">
            <a:avLst/>
          </a:prstGeom>
          <a:solidFill>
            <a:srgbClr val="0090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0" name="Content Placeholder 39">
            <a:extLst>
              <a:ext uri="{FF2B5EF4-FFF2-40B4-BE49-F238E27FC236}">
                <a16:creationId xmlns:a16="http://schemas.microsoft.com/office/drawing/2014/main" id="{C268B8EF-B08F-2BA6-A982-12BAE4A6FBFA}"/>
              </a:ext>
            </a:extLst>
          </p:cNvPr>
          <p:cNvSpPr txBox="1">
            <a:spLocks/>
          </p:cNvSpPr>
          <p:nvPr/>
        </p:nvSpPr>
        <p:spPr>
          <a:xfrm>
            <a:off x="1044785" y="7321334"/>
            <a:ext cx="7737885" cy="4103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lnSpc>
                <a:spcPts val="3200"/>
              </a:lnSpc>
              <a:defRPr sz="3200" b="0" i="0" spc="300">
                <a:latin typeface="+mj-lt"/>
                <a:ea typeface="+mn-ea"/>
                <a:cs typeface="Segoe UI" panose="020B0502040204020203" pitchFamily="34" charset="0"/>
              </a:defRPr>
            </a:lvl1pPr>
            <a:lvl2pPr marL="457200" eaLnBrk="1" hangingPunct="1">
              <a:defRPr sz="3200" b="0" i="0" spc="30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eaLnBrk="1" hangingPunct="1">
              <a:defRPr sz="3200" b="0" i="0" spc="30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eaLnBrk="1" hangingPunct="1">
              <a:defRPr sz="3200" b="0" i="0" spc="30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eaLnBrk="1" hangingPunct="1">
              <a:defRPr sz="3200" b="0" i="0" spc="30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Compact and light-weight</a:t>
            </a:r>
          </a:p>
        </p:txBody>
      </p:sp>
      <p:sp>
        <p:nvSpPr>
          <p:cNvPr id="11" name="Text Placeholder 43">
            <a:extLst>
              <a:ext uri="{FF2B5EF4-FFF2-40B4-BE49-F238E27FC236}">
                <a16:creationId xmlns:a16="http://schemas.microsoft.com/office/drawing/2014/main" id="{99DD02BE-1275-BDBD-D086-C5C6DED52A8E}"/>
              </a:ext>
            </a:extLst>
          </p:cNvPr>
          <p:cNvSpPr txBox="1">
            <a:spLocks/>
          </p:cNvSpPr>
          <p:nvPr/>
        </p:nvSpPr>
        <p:spPr>
          <a:xfrm>
            <a:off x="1008063" y="7963779"/>
            <a:ext cx="8510587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457200" indent="-457200" eaLnBrk="1" hangingPunct="1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14400" indent="-457200" eaLnBrk="1" hangingPunct="1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371600" indent="-457200" eaLnBrk="1" hangingPunct="1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828800" indent="-457200" eaLnBrk="1" hangingPunct="1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286000" indent="-457200" eaLnBrk="1" hangingPunct="1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More space available underneath the truck thanks to a 200mm width and 10% volume reduction versus the legacy product </a:t>
            </a:r>
          </a:p>
          <a:p>
            <a:r>
              <a:rPr lang="en-US"/>
              <a:t>40 kg weight reduction versus the legacy product for increased cargo payload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6FD7B-3097-DB68-983B-C64EC571D356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© 2025 </a:t>
            </a:r>
            <a:r>
              <a:rPr lang="en-BE" kern="1200">
                <a:solidFill>
                  <a:srgbClr val="0098D7"/>
                </a:solidFill>
                <a:ea typeface="+mn-ea"/>
              </a:rPr>
              <a:t>I </a:t>
            </a:r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Thermo King Europe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19399A3-1B05-AC38-E917-2D96F282CA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84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B431C-EC11-358F-72DA-0B027CEBD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E155443B-04D1-CBA8-6BC1-D9126C7B0D9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vert="horz" wrap="square" lIns="0" tIns="15240" rIns="0" bIns="0" rtlCol="0">
            <a:spAutoFit/>
          </a:bodyPr>
          <a:lstStyle/>
          <a:p>
            <a:r>
              <a:rPr lang="nl-BE" dirty="0"/>
              <a:t>Reduced environmental impact</a:t>
            </a:r>
            <a:endParaRPr lang="en-GB" dirty="0"/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76A9D884-34A2-F12D-C430-6C7B8E91A9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Performance &amp; efficiency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7B6445F-2486-AA56-97B9-D6BADB7941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Maximum system efficiency by optimizing compressor and engine speed ratio and using the Electronic Throttling Valve (ETV) for an optimized refrigeration system</a:t>
            </a:r>
          </a:p>
          <a:p>
            <a:r>
              <a:rPr lang="en-US" dirty="0"/>
              <a:t>Industry cleanest </a:t>
            </a:r>
            <a:r>
              <a:rPr lang="en-US" dirty="0" err="1"/>
              <a:t>Greentech</a:t>
            </a:r>
            <a:r>
              <a:rPr lang="en-US" baseline="30000" dirty="0" err="1"/>
              <a:t>TM</a:t>
            </a:r>
            <a:r>
              <a:rPr lang="en-US" dirty="0"/>
              <a:t> engine reduces CO</a:t>
            </a:r>
            <a:r>
              <a:rPr lang="en-US" baseline="-25000" dirty="0"/>
              <a:t>2</a:t>
            </a:r>
            <a:r>
              <a:rPr lang="en-US" dirty="0"/>
              <a:t> and other pollutant emissions</a:t>
            </a:r>
          </a:p>
          <a:p>
            <a:r>
              <a:rPr lang="en-US" dirty="0"/>
              <a:t>Smart Cycle-Sentry control mode reduces fuel consumption and emissions by up to 80%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6EF12E5-865A-2DF2-BF7D-5BDFE875DFA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BENEFITS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291924-DC58-1F12-5619-7CB3ABF296D4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© 2025 </a:t>
            </a:r>
            <a:r>
              <a:rPr lang="en-BE" kern="1200">
                <a:solidFill>
                  <a:srgbClr val="0098D7"/>
                </a:solidFill>
                <a:ea typeface="+mn-ea"/>
              </a:rPr>
              <a:t>I </a:t>
            </a:r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Thermo King Europe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988D26-E8A9-5CC6-5D3B-0522ADFF2160}"/>
              </a:ext>
            </a:extLst>
          </p:cNvPr>
          <p:cNvSpPr/>
          <p:nvPr/>
        </p:nvSpPr>
        <p:spPr>
          <a:xfrm>
            <a:off x="-10743" y="0"/>
            <a:ext cx="146050" cy="11309350"/>
          </a:xfrm>
          <a:prstGeom prst="rect">
            <a:avLst/>
          </a:prstGeom>
          <a:solidFill>
            <a:srgbClr val="0090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0" name="Content Placeholder 39">
            <a:extLst>
              <a:ext uri="{FF2B5EF4-FFF2-40B4-BE49-F238E27FC236}">
                <a16:creationId xmlns:a16="http://schemas.microsoft.com/office/drawing/2014/main" id="{083C7F33-713B-F8AE-80AB-48AD4074F29B}"/>
              </a:ext>
            </a:extLst>
          </p:cNvPr>
          <p:cNvSpPr txBox="1">
            <a:spLocks/>
          </p:cNvSpPr>
          <p:nvPr/>
        </p:nvSpPr>
        <p:spPr>
          <a:xfrm>
            <a:off x="1044785" y="7321334"/>
            <a:ext cx="7737885" cy="4103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lnSpc>
                <a:spcPts val="3200"/>
              </a:lnSpc>
              <a:defRPr sz="3200" b="0" i="0" spc="300">
                <a:latin typeface="+mj-lt"/>
                <a:ea typeface="+mn-ea"/>
                <a:cs typeface="Segoe UI" panose="020B0502040204020203" pitchFamily="34" charset="0"/>
              </a:defRPr>
            </a:lvl1pPr>
            <a:lvl2pPr marL="457200" eaLnBrk="1" hangingPunct="1">
              <a:defRPr sz="3200" b="0" i="0" spc="30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eaLnBrk="1" hangingPunct="1">
              <a:defRPr sz="3200" b="0" i="0" spc="30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eaLnBrk="1" hangingPunct="1">
              <a:defRPr sz="3200" b="0" i="0" spc="30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eaLnBrk="1" hangingPunct="1">
              <a:defRPr sz="3200" b="0" i="0" spc="30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Alternative power sources</a:t>
            </a:r>
          </a:p>
        </p:txBody>
      </p:sp>
      <p:sp>
        <p:nvSpPr>
          <p:cNvPr id="11" name="Text Placeholder 43">
            <a:extLst>
              <a:ext uri="{FF2B5EF4-FFF2-40B4-BE49-F238E27FC236}">
                <a16:creationId xmlns:a16="http://schemas.microsoft.com/office/drawing/2014/main" id="{C4166255-9B38-A793-0333-145740982FAA}"/>
              </a:ext>
            </a:extLst>
          </p:cNvPr>
          <p:cNvSpPr txBox="1">
            <a:spLocks/>
          </p:cNvSpPr>
          <p:nvPr/>
        </p:nvSpPr>
        <p:spPr>
          <a:xfrm>
            <a:off x="1008063" y="7963779"/>
            <a:ext cx="8510587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457200" indent="-457200" eaLnBrk="1" hangingPunct="1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14400" indent="-457200" eaLnBrk="1" hangingPunct="1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371600" indent="-457200" eaLnBrk="1" hangingPunct="1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828800" indent="-457200" eaLnBrk="1" hangingPunct="1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286000" indent="-457200" eaLnBrk="1" hangingPunct="1">
              <a:lnSpc>
                <a:spcPct val="100000"/>
              </a:lnSpc>
              <a:spcBef>
                <a:spcPts val="600"/>
              </a:spcBef>
              <a:buClr>
                <a:srgbClr val="0090D2"/>
              </a:buClr>
              <a:buFont typeface="System Font Regular"/>
              <a:buChar char="—"/>
              <a:defRPr sz="2400" b="0" i="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Fully compatible with 100% HVO biofuel for up to 90% CO</a:t>
            </a:r>
            <a:r>
              <a:rPr lang="en-US" baseline="-25000"/>
              <a:t>2</a:t>
            </a:r>
            <a:r>
              <a:rPr lang="en-US"/>
              <a:t> emissions reduction, with no impact on maintenance schedule</a:t>
            </a:r>
          </a:p>
          <a:p>
            <a:r>
              <a:rPr lang="en-US"/>
              <a:t>Hybrid option available for up to 50% less fuel consumption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1AB86E2-B00C-34DA-CBF1-4107F8D6FE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8128" y="3375721"/>
            <a:ext cx="9675972" cy="667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8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3">
            <a:extLst>
              <a:ext uri="{FF2B5EF4-FFF2-40B4-BE49-F238E27FC236}">
                <a16:creationId xmlns:a16="http://schemas.microsoft.com/office/drawing/2014/main" id="{32F5505F-0198-04E4-6F35-E12EB476EE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8000" y="1934884"/>
            <a:ext cx="8510650" cy="661720"/>
          </a:xfrm>
        </p:spPr>
        <p:txBody>
          <a:bodyPr vert="horz" wrap="square" lIns="0" tIns="15240" rIns="0" bIns="0" rtlCol="0">
            <a:spAutoFit/>
          </a:bodyPr>
          <a:lstStyle/>
          <a:p>
            <a:r>
              <a:rPr lang="en-US" dirty="0"/>
              <a:t>The new UT-SERIES in numbers</a:t>
            </a:r>
            <a:br>
              <a:rPr lang="en-US" dirty="0"/>
            </a:b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5C576D-0549-8CAB-9302-3938C00711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485595" y="1212755"/>
            <a:ext cx="5925693" cy="215444"/>
          </a:xfrm>
        </p:spPr>
        <p:txBody>
          <a:bodyPr/>
          <a:lstStyle/>
          <a:p>
            <a:r>
              <a:rPr lang="en-US" dirty="0"/>
              <a:t>FACTS &amp; FIGURES</a:t>
            </a:r>
          </a:p>
          <a:p>
            <a:endParaRPr lang="en-US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B746B51-2E1C-1679-7194-8F431F7E85E4}"/>
              </a:ext>
            </a:extLst>
          </p:cNvPr>
          <p:cNvGrpSpPr/>
          <p:nvPr/>
        </p:nvGrpSpPr>
        <p:grpSpPr>
          <a:xfrm>
            <a:off x="2923258" y="2622153"/>
            <a:ext cx="15936830" cy="7915623"/>
            <a:chOff x="2283299" y="2630339"/>
            <a:chExt cx="15936830" cy="791562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C46844B-5E69-BA35-DC8F-146226C62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81930" y="2630339"/>
              <a:ext cx="11873440" cy="791562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429A523-1EC3-154E-960D-84D20F7192AE}"/>
                </a:ext>
              </a:extLst>
            </p:cNvPr>
            <p:cNvSpPr txBox="1"/>
            <p:nvPr/>
          </p:nvSpPr>
          <p:spPr>
            <a:xfrm>
              <a:off x="2714375" y="3745288"/>
              <a:ext cx="1745921" cy="1130158"/>
            </a:xfrm>
            <a:prstGeom prst="rect">
              <a:avLst/>
            </a:prstGeom>
            <a:noFill/>
          </p:spPr>
          <p:txBody>
            <a:bodyPr wrap="square" lIns="0" rIns="0" rtlCol="0">
              <a:noAutofit/>
            </a:bodyPr>
            <a:lstStyle/>
            <a:p>
              <a:pPr algn="ctr"/>
              <a:r>
                <a:rPr lang="en-IE" sz="4000" b="1" dirty="0">
                  <a:solidFill>
                    <a:srgbClr val="151718"/>
                  </a:solidFill>
                  <a:latin typeface="+mj-lt"/>
                  <a:ea typeface="+mj-ea"/>
                  <a:cs typeface="Segoe UI" panose="020B0502040204020203" pitchFamily="34" charset="0"/>
                </a:rPr>
                <a:t>3dB(A)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BF809F-F7DD-A29F-FFB8-087B2AC657F8}"/>
                </a:ext>
              </a:extLst>
            </p:cNvPr>
            <p:cNvSpPr txBox="1"/>
            <p:nvPr/>
          </p:nvSpPr>
          <p:spPr>
            <a:xfrm>
              <a:off x="4460296" y="3964087"/>
              <a:ext cx="3018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kern="0"/>
              </a:defPPr>
            </a:lstStyle>
            <a:p>
              <a:r>
                <a:rPr lang="en-US">
                  <a:latin typeface="+mn-lt"/>
                </a:rPr>
                <a:t>Quieter than legacy product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0974414-9E12-0313-822A-222CEF483D20}"/>
                </a:ext>
              </a:extLst>
            </p:cNvPr>
            <p:cNvCxnSpPr>
              <a:cxnSpLocks/>
            </p:cNvCxnSpPr>
            <p:nvPr/>
          </p:nvCxnSpPr>
          <p:spPr>
            <a:xfrm>
              <a:off x="2944100" y="4482661"/>
              <a:ext cx="12290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2A3A5E-44CC-9E17-10F6-D8EF189D1055}"/>
                </a:ext>
              </a:extLst>
            </p:cNvPr>
            <p:cNvCxnSpPr>
              <a:cxnSpLocks/>
            </p:cNvCxnSpPr>
            <p:nvPr/>
          </p:nvCxnSpPr>
          <p:spPr>
            <a:xfrm>
              <a:off x="4173138" y="4482661"/>
              <a:ext cx="2170916" cy="11301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D0626DC-9E32-E1C9-7024-446C67188DFB}"/>
                </a:ext>
              </a:extLst>
            </p:cNvPr>
            <p:cNvGrpSpPr/>
            <p:nvPr/>
          </p:nvGrpSpPr>
          <p:grpSpPr>
            <a:xfrm>
              <a:off x="13442609" y="3736458"/>
              <a:ext cx="4735843" cy="1130158"/>
              <a:chOff x="379307" y="1324921"/>
              <a:chExt cx="2792664" cy="66643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B82989-7B03-4D2B-12F6-5E61FC04AC62}"/>
                  </a:ext>
                </a:extLst>
              </p:cNvPr>
              <p:cNvSpPr txBox="1"/>
              <p:nvPr/>
            </p:nvSpPr>
            <p:spPr>
              <a:xfrm>
                <a:off x="379307" y="1324921"/>
                <a:ext cx="1029546" cy="666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kern="0"/>
                </a:defPPr>
                <a:lvl1pPr algn="ctr">
                  <a:defRPr sz="4000" b="1">
                    <a:solidFill>
                      <a:srgbClr val="151718"/>
                    </a:solidFill>
                    <a:latin typeface="+mj-lt"/>
                    <a:ea typeface="+mj-ea"/>
                    <a:cs typeface="Segoe UI" panose="020B0502040204020203" pitchFamily="34" charset="0"/>
                  </a:defRPr>
                </a:lvl1pPr>
              </a:lstStyle>
              <a:p>
                <a:r>
                  <a:rPr lang="en-IE" dirty="0"/>
                  <a:t>40kg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5A921B5-2A61-0BFA-9DE1-9C0D673EFAD5}"/>
                  </a:ext>
                </a:extLst>
              </p:cNvPr>
              <p:cNvSpPr txBox="1"/>
              <p:nvPr/>
            </p:nvSpPr>
            <p:spPr>
              <a:xfrm>
                <a:off x="1408854" y="1453944"/>
                <a:ext cx="1763117" cy="217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kern="0"/>
                </a:defPPr>
              </a:lstStyle>
              <a:p>
                <a:r>
                  <a:rPr lang="en-US">
                    <a:latin typeface="+mn-lt"/>
                  </a:rPr>
                  <a:t>Lighter than legacy product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6431D3C-FAE8-F60E-6866-FD189B1BBF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773" y="1759740"/>
                <a:ext cx="724747" cy="0"/>
              </a:xfrm>
              <a:prstGeom prst="line">
                <a:avLst/>
              </a:prstGeom>
              <a:noFill/>
            </p:spPr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A9E4026-5ECD-4B0B-15A1-7EEEA6801F97}"/>
                </a:ext>
              </a:extLst>
            </p:cNvPr>
            <p:cNvGrpSpPr/>
            <p:nvPr/>
          </p:nvGrpSpPr>
          <p:grpSpPr>
            <a:xfrm>
              <a:off x="13442609" y="8513595"/>
              <a:ext cx="4777520" cy="1130158"/>
              <a:chOff x="379307" y="1324921"/>
              <a:chExt cx="2817239" cy="666439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4203C62-FAB4-6B95-7934-49891691887A}"/>
                  </a:ext>
                </a:extLst>
              </p:cNvPr>
              <p:cNvSpPr txBox="1"/>
              <p:nvPr/>
            </p:nvSpPr>
            <p:spPr>
              <a:xfrm>
                <a:off x="379307" y="1324921"/>
                <a:ext cx="1029546" cy="666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kern="0"/>
                </a:defPPr>
                <a:lvl1pPr algn="ctr">
                  <a:defRPr sz="4000" b="1">
                    <a:solidFill>
                      <a:srgbClr val="151718"/>
                    </a:solidFill>
                    <a:latin typeface="+mj-lt"/>
                    <a:ea typeface="+mj-ea"/>
                    <a:cs typeface="Segoe UI" panose="020B0502040204020203" pitchFamily="34" charset="0"/>
                  </a:defRPr>
                </a:lvl1pPr>
              </a:lstStyle>
              <a:p>
                <a:r>
                  <a:rPr lang="en-IE" dirty="0"/>
                  <a:t>10%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4D99965-3201-19C6-6988-6C16A5CD39F0}"/>
                  </a:ext>
                </a:extLst>
              </p:cNvPr>
              <p:cNvSpPr txBox="1"/>
              <p:nvPr/>
            </p:nvSpPr>
            <p:spPr>
              <a:xfrm>
                <a:off x="1408853" y="1453944"/>
                <a:ext cx="1787693" cy="217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kern="0"/>
                </a:defPPr>
              </a:lstStyle>
              <a:p>
                <a:r>
                  <a:rPr lang="en-US">
                    <a:latin typeface="+mn-lt"/>
                  </a:rPr>
                  <a:t>Smaller than legacy product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30F1270-7BC9-2DB2-8836-622BC773ED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773" y="1759740"/>
                <a:ext cx="724747" cy="0"/>
              </a:xfrm>
              <a:prstGeom prst="line">
                <a:avLst/>
              </a:prstGeom>
              <a:noFill/>
            </p:spPr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6FA4CCF-2524-F5BE-AD6F-2977C56B3691}"/>
                </a:ext>
              </a:extLst>
            </p:cNvPr>
            <p:cNvGrpSpPr/>
            <p:nvPr/>
          </p:nvGrpSpPr>
          <p:grpSpPr>
            <a:xfrm>
              <a:off x="2714372" y="8353894"/>
              <a:ext cx="5549091" cy="1220240"/>
              <a:chOff x="379307" y="1324921"/>
              <a:chExt cx="3272225" cy="719559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5CEE338-FB2B-BC60-8913-D03FA5D58191}"/>
                  </a:ext>
                </a:extLst>
              </p:cNvPr>
              <p:cNvSpPr txBox="1"/>
              <p:nvPr/>
            </p:nvSpPr>
            <p:spPr>
              <a:xfrm>
                <a:off x="379307" y="1324921"/>
                <a:ext cx="1029546" cy="66643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noAutofit/>
              </a:bodyPr>
              <a:lstStyle/>
              <a:p>
                <a:pPr algn="ctr"/>
                <a:r>
                  <a:rPr lang="en-IE" sz="4000" b="1" dirty="0">
                    <a:solidFill>
                      <a:srgbClr val="151718"/>
                    </a:solidFill>
                    <a:latin typeface="+mj-lt"/>
                    <a:ea typeface="+mj-ea"/>
                    <a:cs typeface="Segoe UI" panose="020B0502040204020203" pitchFamily="34" charset="0"/>
                  </a:rPr>
                  <a:t>18%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75938C3-60FF-8F84-B92E-DA7B14A511A7}"/>
                  </a:ext>
                </a:extLst>
              </p:cNvPr>
              <p:cNvSpPr txBox="1"/>
              <p:nvPr/>
            </p:nvSpPr>
            <p:spPr>
              <a:xfrm>
                <a:off x="1544319" y="1663347"/>
                <a:ext cx="2107213" cy="381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kern="0"/>
                </a:defPPr>
              </a:lstStyle>
              <a:p>
                <a:r>
                  <a:rPr lang="en-US">
                    <a:latin typeface="+mn-lt"/>
                  </a:rPr>
                  <a:t>More powerful and efficient vs next best competitive alternative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3F4CEC9-9B44-29B4-CA01-3B6AACA5F7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773" y="1759740"/>
                <a:ext cx="72474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757E7BF-5209-42FD-6379-DBE93EFC95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3135" y="7223737"/>
              <a:ext cx="2170919" cy="18675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9CC75F3-77AF-125C-2447-8CF49228DD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25743" y="8027730"/>
              <a:ext cx="2446591" cy="10811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9694B84-8ECE-BDB7-67C3-6952888F21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398038" y="4473831"/>
              <a:ext cx="2274296" cy="5494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E8C0961-FAAC-352A-4625-D810D89DA5F8}"/>
                </a:ext>
              </a:extLst>
            </p:cNvPr>
            <p:cNvSpPr txBox="1"/>
            <p:nvPr/>
          </p:nvSpPr>
          <p:spPr>
            <a:xfrm>
              <a:off x="2283299" y="8441552"/>
              <a:ext cx="1154712" cy="371828"/>
            </a:xfrm>
            <a:prstGeom prst="rect">
              <a:avLst/>
            </a:prstGeom>
            <a:noFill/>
          </p:spPr>
          <p:txBody>
            <a:bodyPr wrap="square" lIns="0" rIns="0" rtlCol="0">
              <a:noAutofit/>
            </a:bodyPr>
            <a:lstStyle/>
            <a:p>
              <a:pPr algn="ctr"/>
              <a:r>
                <a:rPr lang="en-IE" sz="1000" b="1" dirty="0">
                  <a:solidFill>
                    <a:srgbClr val="111E39"/>
                  </a:solidFill>
                  <a:latin typeface="+mj-lt"/>
                </a:rPr>
                <a:t>UP TO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BAD9B3-3DBC-3CAD-3714-EF1142CF3F57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© 2025 </a:t>
            </a:r>
            <a:r>
              <a:rPr lang="en-BE" kern="1200">
                <a:solidFill>
                  <a:srgbClr val="0098D7"/>
                </a:solidFill>
                <a:ea typeface="+mn-ea"/>
              </a:rPr>
              <a:t>I </a:t>
            </a:r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Thermo King Europe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166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B431C-EC11-358F-72DA-0B027CEBD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E155443B-04D1-CBA8-6BC1-D9126C7B0D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8063" y="1935163"/>
            <a:ext cx="8510587" cy="630942"/>
          </a:xfrm>
        </p:spPr>
        <p:txBody>
          <a:bodyPr vert="horz" wrap="square" lIns="0" tIns="15240" rIns="0" bIns="0" rtlCol="0">
            <a:spAutoFit/>
          </a:bodyPr>
          <a:lstStyle/>
          <a:p>
            <a:r>
              <a:rPr lang="nl-BE" dirty="0"/>
              <a:t>Inner city distribution</a:t>
            </a:r>
            <a:endParaRPr lang="en-GB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7B6445F-2486-AA56-97B9-D6BADB7941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8063" y="2798181"/>
            <a:ext cx="8510587" cy="2077492"/>
          </a:xfrm>
        </p:spPr>
        <p:txBody>
          <a:bodyPr/>
          <a:lstStyle/>
          <a:p>
            <a:r>
              <a:rPr lang="en-US" dirty="0"/>
              <a:t>Reduced noise and emissions</a:t>
            </a:r>
          </a:p>
          <a:p>
            <a:r>
              <a:rPr lang="en-US" dirty="0"/>
              <a:t>Better temperature recovery</a:t>
            </a:r>
          </a:p>
          <a:p>
            <a:r>
              <a:rPr lang="en-US" dirty="0"/>
              <a:t>Lower truck heights and more space available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="1" dirty="0"/>
              <a:t>Recommended options</a:t>
            </a:r>
            <a:r>
              <a:rPr lang="en-US" dirty="0"/>
              <a:t>: Whisper kit</a:t>
            </a:r>
            <a:endParaRPr lang="nl-NL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6EF12E5-865A-2DF2-BF7D-5BDFE875DFA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485595" y="1212755"/>
            <a:ext cx="5925693" cy="215444"/>
          </a:xfrm>
        </p:spPr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988D26-E8A9-5CC6-5D3B-0522ADFF2160}"/>
              </a:ext>
            </a:extLst>
          </p:cNvPr>
          <p:cNvSpPr/>
          <p:nvPr/>
        </p:nvSpPr>
        <p:spPr>
          <a:xfrm>
            <a:off x="-10743" y="0"/>
            <a:ext cx="146050" cy="11309350"/>
          </a:xfrm>
          <a:prstGeom prst="rect">
            <a:avLst/>
          </a:prstGeom>
          <a:solidFill>
            <a:srgbClr val="0090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pic>
        <p:nvPicPr>
          <p:cNvPr id="13" name="Picture Placeholder 12" descr="A truck driving on a road&#10;&#10;Description automatically generated">
            <a:extLst>
              <a:ext uri="{FF2B5EF4-FFF2-40B4-BE49-F238E27FC236}">
                <a16:creationId xmlns:a16="http://schemas.microsoft.com/office/drawing/2014/main" id="{BD93C243-9ED1-04AF-A0F9-6E2C1B1DDC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1437" y="1934884"/>
            <a:ext cx="10052663" cy="821559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51A03-5AA7-78DD-4F2D-6EDA18A2B0C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© 2025 </a:t>
            </a:r>
            <a:r>
              <a:rPr lang="en-BE" kern="1200">
                <a:solidFill>
                  <a:srgbClr val="0098D7"/>
                </a:solidFill>
                <a:ea typeface="+mn-ea"/>
              </a:rPr>
              <a:t>I </a:t>
            </a:r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Thermo King Europe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27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E4202-C4D3-7F04-17A4-C4ABCBD21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97CE279D-AE0F-4022-E604-791EEBC77C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8063" y="1935163"/>
            <a:ext cx="8510587" cy="630942"/>
          </a:xfrm>
        </p:spPr>
        <p:txBody>
          <a:bodyPr vert="horz" wrap="square" lIns="0" tIns="15240" rIns="0" bIns="0" rtlCol="0">
            <a:spAutoFit/>
          </a:bodyPr>
          <a:lstStyle/>
          <a:p>
            <a:r>
              <a:rPr lang="nl-BE" dirty="0"/>
              <a:t>City-to-city distribution</a:t>
            </a:r>
            <a:endParaRPr lang="en-GB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F96D259A-6A70-E569-60C7-A8D7E697C4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8063" y="2798181"/>
            <a:ext cx="8510587" cy="2154436"/>
          </a:xfrm>
        </p:spPr>
        <p:txBody>
          <a:bodyPr/>
          <a:lstStyle/>
          <a:p>
            <a:r>
              <a:rPr lang="en-US" dirty="0"/>
              <a:t>Lower costs of operations</a:t>
            </a:r>
          </a:p>
          <a:p>
            <a:r>
              <a:rPr lang="en-US" dirty="0"/>
              <a:t>Higher driver retention</a:t>
            </a:r>
          </a:p>
          <a:p>
            <a:r>
              <a:rPr lang="en-US" dirty="0"/>
              <a:t>Operations reliability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Recommended options: </a:t>
            </a:r>
            <a:r>
              <a:rPr lang="en-US" dirty="0"/>
              <a:t>Telematics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654679-969B-E2B0-7A12-6E33E9C125B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485595" y="1212755"/>
            <a:ext cx="5925693" cy="215444"/>
          </a:xfrm>
        </p:spPr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7BEACC-45C6-DE1E-4BB2-EF1AED3D8A59}"/>
              </a:ext>
            </a:extLst>
          </p:cNvPr>
          <p:cNvSpPr/>
          <p:nvPr/>
        </p:nvSpPr>
        <p:spPr>
          <a:xfrm>
            <a:off x="-10743" y="0"/>
            <a:ext cx="146050" cy="11309350"/>
          </a:xfrm>
          <a:prstGeom prst="rect">
            <a:avLst/>
          </a:prstGeom>
          <a:solidFill>
            <a:srgbClr val="0090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pic>
        <p:nvPicPr>
          <p:cNvPr id="8" name="Picture Placeholder 7" descr="A truck on the road&#10;&#10;Description automatically generated">
            <a:extLst>
              <a:ext uri="{FF2B5EF4-FFF2-40B4-BE49-F238E27FC236}">
                <a16:creationId xmlns:a16="http://schemas.microsoft.com/office/drawing/2014/main" id="{4F9FD7D3-6961-4F97-F92C-C7259D3F17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1437" y="1934884"/>
            <a:ext cx="10052663" cy="821559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B2518-EE11-D16F-C0B6-D0987B86607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© 2025 </a:t>
            </a:r>
            <a:r>
              <a:rPr lang="en-BE" kern="1200">
                <a:solidFill>
                  <a:srgbClr val="0098D7"/>
                </a:solidFill>
                <a:ea typeface="+mn-ea"/>
              </a:rPr>
              <a:t>I </a:t>
            </a:r>
            <a:r>
              <a:rPr lang="en-GB" kern="12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Thermo King Europe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9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SKO 2022 theme">
      <a:dk1>
        <a:sysClr val="windowText" lastClr="000000"/>
      </a:dk1>
      <a:lt1>
        <a:sysClr val="window" lastClr="FFFFFF"/>
      </a:lt1>
      <a:dk2>
        <a:srgbClr val="373545"/>
      </a:dk2>
      <a:lt2>
        <a:srgbClr val="D1E6F6"/>
      </a:lt2>
      <a:accent1>
        <a:srgbClr val="0098D2"/>
      </a:accent1>
      <a:accent2>
        <a:srgbClr val="103652"/>
      </a:accent2>
      <a:accent3>
        <a:srgbClr val="023370"/>
      </a:accent3>
      <a:accent4>
        <a:srgbClr val="0B9999"/>
      </a:accent4>
      <a:accent5>
        <a:srgbClr val="0466F9"/>
      </a:accent5>
      <a:accent6>
        <a:srgbClr val="1FA22E"/>
      </a:accent6>
      <a:hlink>
        <a:srgbClr val="0098D2"/>
      </a:hlink>
      <a:folHlink>
        <a:srgbClr val="0098D2"/>
      </a:folHlink>
    </a:clrScheme>
    <a:fontScheme name="Custom 4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duct Sales presentation_Template_01-2024_EN_V1.0" id="{2E69AB90-EF71-4D41-BAE2-FB1AF59CE6A6}" vid="{945F624D-46CD-9242-B0F3-6425A6143F53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716</TotalTime>
  <Words>1710</Words>
  <Application>Microsoft Office PowerPoint</Application>
  <PresentationFormat>Custom</PresentationFormat>
  <Paragraphs>157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Century Gothic</vt:lpstr>
      <vt:lpstr>Open Sans</vt:lpstr>
      <vt:lpstr>Segoe UI</vt:lpstr>
      <vt:lpstr>Segoe UI Semibold</vt:lpstr>
      <vt:lpstr>System Font Regular</vt:lpstr>
      <vt:lpstr>Office Theme</vt:lpstr>
      <vt:lpstr>PowerPoint Presentation</vt:lpstr>
      <vt:lpstr>Contents</vt:lpstr>
      <vt:lpstr>Go undermount</vt:lpstr>
      <vt:lpstr>Quiet power</vt:lpstr>
      <vt:lpstr>Small &amp; strong</vt:lpstr>
      <vt:lpstr>Reduced environmental impact</vt:lpstr>
      <vt:lpstr>The new UT-SERIES in numbers </vt:lpstr>
      <vt:lpstr>Inner city distribution</vt:lpstr>
      <vt:lpstr>City-to-city distribution</vt:lpstr>
      <vt:lpstr>Pharma distribution</vt:lpstr>
      <vt:lpstr>Airport catering</vt:lpstr>
      <vt:lpstr>Specifications</vt:lpstr>
      <vt:lpstr>Dimensions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user</dc:creator>
  <cp:keywords/>
  <dc:description/>
  <cp:lastModifiedBy>Muhammad</cp:lastModifiedBy>
  <cp:revision>45</cp:revision>
  <dcterms:created xsi:type="dcterms:W3CDTF">2024-02-06T14:17:31Z</dcterms:created>
  <dcterms:modified xsi:type="dcterms:W3CDTF">2025-05-21T10:12:28Z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2023-09-27T10:00:00Z</vt:filetime>
  </property>
  <property fmtid="{D5CDD505-2E9C-101B-9397-08002B2CF9AE}" pid="3" name="Creator">
    <vt:lpwstr>Adobe InDesign 18.0 (Macintosh)</vt:lpwstr>
  </property>
  <property fmtid="{D5CDD505-2E9C-101B-9397-08002B2CF9AE}" pid="4" name="LastSaved">
    <vt:filetime>2023-09-27T10:00:00Z</vt:filetime>
  </property>
  <property fmtid="{D5CDD505-2E9C-101B-9397-08002B2CF9AE}" pid="5" name="Producer">
    <vt:lpwstr>Adobe PDF Library 17.0</vt:lpwstr>
  </property>
  <property fmtid="{D5CDD505-2E9C-101B-9397-08002B2CF9AE}" pid="6" name="MSIP_Label_162b2348-a379-47d7-bf25-1402d7b08038_Enabled">
    <vt:lpwstr>true</vt:lpwstr>
  </property>
  <property fmtid="{D5CDD505-2E9C-101B-9397-08002B2CF9AE}" pid="7" name="MSIP_Label_162b2348-a379-47d7-bf25-1402d7b08038_SetDate">
    <vt:lpwstr>2024-06-21T07:54:56Z</vt:lpwstr>
  </property>
  <property fmtid="{D5CDD505-2E9C-101B-9397-08002B2CF9AE}" pid="8" name="MSIP_Label_162b2348-a379-47d7-bf25-1402d7b08038_Method">
    <vt:lpwstr>Standard</vt:lpwstr>
  </property>
  <property fmtid="{D5CDD505-2E9C-101B-9397-08002B2CF9AE}" pid="9" name="MSIP_Label_162b2348-a379-47d7-bf25-1402d7b08038_Name">
    <vt:lpwstr>Business</vt:lpwstr>
  </property>
  <property fmtid="{D5CDD505-2E9C-101B-9397-08002B2CF9AE}" pid="10" name="MSIP_Label_162b2348-a379-47d7-bf25-1402d7b08038_SiteId">
    <vt:lpwstr>abf9983b-ca77-4f20-9633-ca9c5a847041</vt:lpwstr>
  </property>
  <property fmtid="{D5CDD505-2E9C-101B-9397-08002B2CF9AE}" pid="11" name="MSIP_Label_162b2348-a379-47d7-bf25-1402d7b08038_ActionId">
    <vt:lpwstr>9e8455e5-e35e-4f1f-b6eb-5cc864de2c36</vt:lpwstr>
  </property>
  <property fmtid="{D5CDD505-2E9C-101B-9397-08002B2CF9AE}" pid="12" name="MSIP_Label_162b2348-a379-47d7-bf25-1402d7b08038_ContentBits">
    <vt:lpwstr>0</vt:lpwstr>
  </property>
</Properties>
</file>